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Alice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DM Serif Display" panose="020B0604020202020204" charset="0"/>
      <p:regular r:id="rId25"/>
    </p:embeddedFont>
    <p:embeddedFont>
      <p:font typeface="Poppins" panose="00000500000000000000" pitchFamily="2" charset="0"/>
      <p:regular r:id="rId26"/>
      <p:bold r:id="rId27"/>
      <p:italic r:id="rId28"/>
      <p:boldItalic r:id="rId29"/>
    </p:embeddedFont>
    <p:embeddedFont>
      <p:font typeface="Poppins Bold" panose="00000800000000000000" charset="0"/>
      <p:regular r:id="rId30"/>
    </p:embeddedFont>
    <p:embeddedFont>
      <p:font typeface="Poppins Light" panose="00000400000000000000" pitchFamily="2" charset="0"/>
      <p:regular r:id="rId31"/>
      <p: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ia Gitau" userId="a97bfc9c4a22dd1f" providerId="LiveId" clId="{0D1182E8-D885-449B-918D-61B9450CF78F}"/>
    <pc:docChg chg="modSld">
      <pc:chgData name="Georgia Gitau" userId="a97bfc9c4a22dd1f" providerId="LiveId" clId="{0D1182E8-D885-449B-918D-61B9450CF78F}" dt="2024-05-15T12:46:31.517" v="96" actId="14100"/>
      <pc:docMkLst>
        <pc:docMk/>
      </pc:docMkLst>
      <pc:sldChg chg="modSp mod">
        <pc:chgData name="Georgia Gitau" userId="a97bfc9c4a22dd1f" providerId="LiveId" clId="{0D1182E8-D885-449B-918D-61B9450CF78F}" dt="2024-05-15T12:33:59.876" v="1" actId="1076"/>
        <pc:sldMkLst>
          <pc:docMk/>
          <pc:sldMk cId="0" sldId="256"/>
        </pc:sldMkLst>
        <pc:grpChg chg="mod">
          <ac:chgData name="Georgia Gitau" userId="a97bfc9c4a22dd1f" providerId="LiveId" clId="{0D1182E8-D885-449B-918D-61B9450CF78F}" dt="2024-05-15T12:33:59.876" v="1" actId="1076"/>
          <ac:grpSpMkLst>
            <pc:docMk/>
            <pc:sldMk cId="0" sldId="256"/>
            <ac:grpSpMk id="2" creationId="{00000000-0000-0000-0000-000000000000}"/>
          </ac:grpSpMkLst>
        </pc:grpChg>
      </pc:sldChg>
      <pc:sldChg chg="modSp mod">
        <pc:chgData name="Georgia Gitau" userId="a97bfc9c4a22dd1f" providerId="LiveId" clId="{0D1182E8-D885-449B-918D-61B9450CF78F}" dt="2024-05-15T12:34:12.676" v="3" actId="14100"/>
        <pc:sldMkLst>
          <pc:docMk/>
          <pc:sldMk cId="0" sldId="257"/>
        </pc:sldMkLst>
        <pc:grpChg chg="mod">
          <ac:chgData name="Georgia Gitau" userId="a97bfc9c4a22dd1f" providerId="LiveId" clId="{0D1182E8-D885-449B-918D-61B9450CF78F}" dt="2024-05-15T12:34:12.676" v="3" actId="14100"/>
          <ac:grpSpMkLst>
            <pc:docMk/>
            <pc:sldMk cId="0" sldId="257"/>
            <ac:grpSpMk id="3" creationId="{00000000-0000-0000-0000-000000000000}"/>
          </ac:grpSpMkLst>
        </pc:grpChg>
      </pc:sldChg>
      <pc:sldChg chg="modSp mod">
        <pc:chgData name="Georgia Gitau" userId="a97bfc9c4a22dd1f" providerId="LiveId" clId="{0D1182E8-D885-449B-918D-61B9450CF78F}" dt="2024-05-15T12:34:48.206" v="10" actId="14100"/>
        <pc:sldMkLst>
          <pc:docMk/>
          <pc:sldMk cId="0" sldId="258"/>
        </pc:sldMkLst>
        <pc:grpChg chg="mod">
          <ac:chgData name="Georgia Gitau" userId="a97bfc9c4a22dd1f" providerId="LiveId" clId="{0D1182E8-D885-449B-918D-61B9450CF78F}" dt="2024-05-15T12:34:48.206" v="10" actId="14100"/>
          <ac:grpSpMkLst>
            <pc:docMk/>
            <pc:sldMk cId="0" sldId="258"/>
            <ac:grpSpMk id="2" creationId="{00000000-0000-0000-0000-000000000000}"/>
          </ac:grpSpMkLst>
        </pc:grpChg>
      </pc:sldChg>
      <pc:sldChg chg="modSp mod">
        <pc:chgData name="Georgia Gitau" userId="a97bfc9c4a22dd1f" providerId="LiveId" clId="{0D1182E8-D885-449B-918D-61B9450CF78F}" dt="2024-05-15T12:35:59.346" v="23" actId="14100"/>
        <pc:sldMkLst>
          <pc:docMk/>
          <pc:sldMk cId="0" sldId="260"/>
        </pc:sldMkLst>
        <pc:grpChg chg="mod">
          <ac:chgData name="Georgia Gitau" userId="a97bfc9c4a22dd1f" providerId="LiveId" clId="{0D1182E8-D885-449B-918D-61B9450CF78F}" dt="2024-05-15T12:35:56.155" v="22" actId="14100"/>
          <ac:grpSpMkLst>
            <pc:docMk/>
            <pc:sldMk cId="0" sldId="260"/>
            <ac:grpSpMk id="4" creationId="{00000000-0000-0000-0000-000000000000}"/>
          </ac:grpSpMkLst>
        </pc:grpChg>
        <pc:grpChg chg="mod">
          <ac:chgData name="Georgia Gitau" userId="a97bfc9c4a22dd1f" providerId="LiveId" clId="{0D1182E8-D885-449B-918D-61B9450CF78F}" dt="2024-05-15T12:35:59.346" v="23" actId="14100"/>
          <ac:grpSpMkLst>
            <pc:docMk/>
            <pc:sldMk cId="0" sldId="260"/>
            <ac:grpSpMk id="6" creationId="{00000000-0000-0000-0000-000000000000}"/>
          </ac:grpSpMkLst>
        </pc:grpChg>
        <pc:grpChg chg="mod">
          <ac:chgData name="Georgia Gitau" userId="a97bfc9c4a22dd1f" providerId="LiveId" clId="{0D1182E8-D885-449B-918D-61B9450CF78F}" dt="2024-05-15T12:35:20.100" v="13" actId="14100"/>
          <ac:grpSpMkLst>
            <pc:docMk/>
            <pc:sldMk cId="0" sldId="260"/>
            <ac:grpSpMk id="9" creationId="{00000000-0000-0000-0000-000000000000}"/>
          </ac:grpSpMkLst>
        </pc:grpChg>
      </pc:sldChg>
      <pc:sldChg chg="modSp mod">
        <pc:chgData name="Georgia Gitau" userId="a97bfc9c4a22dd1f" providerId="LiveId" clId="{0D1182E8-D885-449B-918D-61B9450CF78F}" dt="2024-05-15T12:36:16.456" v="25" actId="14100"/>
        <pc:sldMkLst>
          <pc:docMk/>
          <pc:sldMk cId="0" sldId="261"/>
        </pc:sldMkLst>
        <pc:grpChg chg="mod">
          <ac:chgData name="Georgia Gitau" userId="a97bfc9c4a22dd1f" providerId="LiveId" clId="{0D1182E8-D885-449B-918D-61B9450CF78F}" dt="2024-05-15T12:36:16.456" v="25" actId="14100"/>
          <ac:grpSpMkLst>
            <pc:docMk/>
            <pc:sldMk cId="0" sldId="261"/>
            <ac:grpSpMk id="2" creationId="{00000000-0000-0000-0000-000000000000}"/>
          </ac:grpSpMkLst>
        </pc:grpChg>
        <pc:grpChg chg="mod">
          <ac:chgData name="Georgia Gitau" userId="a97bfc9c4a22dd1f" providerId="LiveId" clId="{0D1182E8-D885-449B-918D-61B9450CF78F}" dt="2024-05-15T12:36:12.107" v="24" actId="14100"/>
          <ac:grpSpMkLst>
            <pc:docMk/>
            <pc:sldMk cId="0" sldId="261"/>
            <ac:grpSpMk id="4" creationId="{00000000-0000-0000-0000-000000000000}"/>
          </ac:grpSpMkLst>
        </pc:grpChg>
      </pc:sldChg>
      <pc:sldChg chg="modSp mod">
        <pc:chgData name="Georgia Gitau" userId="a97bfc9c4a22dd1f" providerId="LiveId" clId="{0D1182E8-D885-449B-918D-61B9450CF78F}" dt="2024-05-15T12:37:03.079" v="34" actId="1076"/>
        <pc:sldMkLst>
          <pc:docMk/>
          <pc:sldMk cId="0" sldId="262"/>
        </pc:sldMkLst>
        <pc:grpChg chg="mod">
          <ac:chgData name="Georgia Gitau" userId="a97bfc9c4a22dd1f" providerId="LiveId" clId="{0D1182E8-D885-449B-918D-61B9450CF78F}" dt="2024-05-15T12:37:03.079" v="34" actId="1076"/>
          <ac:grpSpMkLst>
            <pc:docMk/>
            <pc:sldMk cId="0" sldId="262"/>
            <ac:grpSpMk id="2" creationId="{00000000-0000-0000-0000-000000000000}"/>
          </ac:grpSpMkLst>
        </pc:grpChg>
        <pc:grpChg chg="mod">
          <ac:chgData name="Georgia Gitau" userId="a97bfc9c4a22dd1f" providerId="LiveId" clId="{0D1182E8-D885-449B-918D-61B9450CF78F}" dt="2024-05-15T12:37:01.350" v="33" actId="14100"/>
          <ac:grpSpMkLst>
            <pc:docMk/>
            <pc:sldMk cId="0" sldId="262"/>
            <ac:grpSpMk id="13" creationId="{00000000-0000-0000-0000-000000000000}"/>
          </ac:grpSpMkLst>
        </pc:grpChg>
      </pc:sldChg>
      <pc:sldChg chg="modSp mod">
        <pc:chgData name="Georgia Gitau" userId="a97bfc9c4a22dd1f" providerId="LiveId" clId="{0D1182E8-D885-449B-918D-61B9450CF78F}" dt="2024-05-15T12:37:37.126" v="39" actId="14100"/>
        <pc:sldMkLst>
          <pc:docMk/>
          <pc:sldMk cId="0" sldId="263"/>
        </pc:sldMkLst>
        <pc:spChg chg="mod">
          <ac:chgData name="Georgia Gitau" userId="a97bfc9c4a22dd1f" providerId="LiveId" clId="{0D1182E8-D885-449B-918D-61B9450CF78F}" dt="2024-05-15T12:37:37.126" v="39" actId="14100"/>
          <ac:spMkLst>
            <pc:docMk/>
            <pc:sldMk cId="0" sldId="263"/>
            <ac:spMk id="12" creationId="{00000000-0000-0000-0000-000000000000}"/>
          </ac:spMkLst>
        </pc:spChg>
        <pc:grpChg chg="mod">
          <ac:chgData name="Georgia Gitau" userId="a97bfc9c4a22dd1f" providerId="LiveId" clId="{0D1182E8-D885-449B-918D-61B9450CF78F}" dt="2024-05-15T12:37:10.226" v="35" actId="14100"/>
          <ac:grpSpMkLst>
            <pc:docMk/>
            <pc:sldMk cId="0" sldId="263"/>
            <ac:grpSpMk id="11" creationId="{00000000-0000-0000-0000-000000000000}"/>
          </ac:grpSpMkLst>
        </pc:grpChg>
      </pc:sldChg>
      <pc:sldChg chg="modSp mod">
        <pc:chgData name="Georgia Gitau" userId="a97bfc9c4a22dd1f" providerId="LiveId" clId="{0D1182E8-D885-449B-918D-61B9450CF78F}" dt="2024-05-15T12:37:59.407" v="44" actId="14100"/>
        <pc:sldMkLst>
          <pc:docMk/>
          <pc:sldMk cId="0" sldId="264"/>
        </pc:sldMkLst>
        <pc:grpChg chg="mod">
          <ac:chgData name="Georgia Gitau" userId="a97bfc9c4a22dd1f" providerId="LiveId" clId="{0D1182E8-D885-449B-918D-61B9450CF78F}" dt="2024-05-15T12:37:59.407" v="44" actId="14100"/>
          <ac:grpSpMkLst>
            <pc:docMk/>
            <pc:sldMk cId="0" sldId="264"/>
            <ac:grpSpMk id="9" creationId="{00000000-0000-0000-0000-000000000000}"/>
          </ac:grpSpMkLst>
        </pc:grpChg>
      </pc:sldChg>
      <pc:sldChg chg="modSp mod">
        <pc:chgData name="Georgia Gitau" userId="a97bfc9c4a22dd1f" providerId="LiveId" clId="{0D1182E8-D885-449B-918D-61B9450CF78F}" dt="2024-05-15T12:38:26.845" v="49" actId="14100"/>
        <pc:sldMkLst>
          <pc:docMk/>
          <pc:sldMk cId="0" sldId="265"/>
        </pc:sldMkLst>
        <pc:grpChg chg="mod">
          <ac:chgData name="Georgia Gitau" userId="a97bfc9c4a22dd1f" providerId="LiveId" clId="{0D1182E8-D885-449B-918D-61B9450CF78F}" dt="2024-05-15T12:38:26.845" v="49" actId="14100"/>
          <ac:grpSpMkLst>
            <pc:docMk/>
            <pc:sldMk cId="0" sldId="265"/>
            <ac:grpSpMk id="10" creationId="{00000000-0000-0000-0000-000000000000}"/>
          </ac:grpSpMkLst>
        </pc:grpChg>
      </pc:sldChg>
      <pc:sldChg chg="modSp mod">
        <pc:chgData name="Georgia Gitau" userId="a97bfc9c4a22dd1f" providerId="LiveId" clId="{0D1182E8-D885-449B-918D-61B9450CF78F}" dt="2024-05-15T12:38:50.655" v="54" actId="14100"/>
        <pc:sldMkLst>
          <pc:docMk/>
          <pc:sldMk cId="0" sldId="266"/>
        </pc:sldMkLst>
        <pc:grpChg chg="mod">
          <ac:chgData name="Georgia Gitau" userId="a97bfc9c4a22dd1f" providerId="LiveId" clId="{0D1182E8-D885-449B-918D-61B9450CF78F}" dt="2024-05-15T12:38:50.655" v="54" actId="14100"/>
          <ac:grpSpMkLst>
            <pc:docMk/>
            <pc:sldMk cId="0" sldId="266"/>
            <ac:grpSpMk id="9" creationId="{00000000-0000-0000-0000-000000000000}"/>
          </ac:grpSpMkLst>
        </pc:grpChg>
      </pc:sldChg>
      <pc:sldChg chg="modSp mod">
        <pc:chgData name="Georgia Gitau" userId="a97bfc9c4a22dd1f" providerId="LiveId" clId="{0D1182E8-D885-449B-918D-61B9450CF78F}" dt="2024-05-15T12:39:08.985" v="59" actId="14100"/>
        <pc:sldMkLst>
          <pc:docMk/>
          <pc:sldMk cId="0" sldId="267"/>
        </pc:sldMkLst>
        <pc:grpChg chg="mod">
          <ac:chgData name="Georgia Gitau" userId="a97bfc9c4a22dd1f" providerId="LiveId" clId="{0D1182E8-D885-449B-918D-61B9450CF78F}" dt="2024-05-15T12:39:08.985" v="59" actId="14100"/>
          <ac:grpSpMkLst>
            <pc:docMk/>
            <pc:sldMk cId="0" sldId="267"/>
            <ac:grpSpMk id="4" creationId="{00000000-0000-0000-0000-000000000000}"/>
          </ac:grpSpMkLst>
        </pc:grpChg>
      </pc:sldChg>
      <pc:sldChg chg="modSp mod">
        <pc:chgData name="Georgia Gitau" userId="a97bfc9c4a22dd1f" providerId="LiveId" clId="{0D1182E8-D885-449B-918D-61B9450CF78F}" dt="2024-05-15T12:39:32.746" v="65" actId="14100"/>
        <pc:sldMkLst>
          <pc:docMk/>
          <pc:sldMk cId="0" sldId="268"/>
        </pc:sldMkLst>
        <pc:grpChg chg="mod">
          <ac:chgData name="Georgia Gitau" userId="a97bfc9c4a22dd1f" providerId="LiveId" clId="{0D1182E8-D885-449B-918D-61B9450CF78F}" dt="2024-05-15T12:39:32.746" v="65" actId="14100"/>
          <ac:grpSpMkLst>
            <pc:docMk/>
            <pc:sldMk cId="0" sldId="268"/>
            <ac:grpSpMk id="4" creationId="{00000000-0000-0000-0000-000000000000}"/>
          </ac:grpSpMkLst>
        </pc:grpChg>
      </pc:sldChg>
      <pc:sldChg chg="modSp mod">
        <pc:chgData name="Georgia Gitau" userId="a97bfc9c4a22dd1f" providerId="LiveId" clId="{0D1182E8-D885-449B-918D-61B9450CF78F}" dt="2024-05-15T12:39:56.326" v="70" actId="14100"/>
        <pc:sldMkLst>
          <pc:docMk/>
          <pc:sldMk cId="0" sldId="269"/>
        </pc:sldMkLst>
        <pc:grpChg chg="mod">
          <ac:chgData name="Georgia Gitau" userId="a97bfc9c4a22dd1f" providerId="LiveId" clId="{0D1182E8-D885-449B-918D-61B9450CF78F}" dt="2024-05-15T12:39:56.326" v="70" actId="14100"/>
          <ac:grpSpMkLst>
            <pc:docMk/>
            <pc:sldMk cId="0" sldId="269"/>
            <ac:grpSpMk id="4" creationId="{00000000-0000-0000-0000-000000000000}"/>
          </ac:grpSpMkLst>
        </pc:grpChg>
      </pc:sldChg>
      <pc:sldChg chg="modSp mod">
        <pc:chgData name="Georgia Gitau" userId="a97bfc9c4a22dd1f" providerId="LiveId" clId="{0D1182E8-D885-449B-918D-61B9450CF78F}" dt="2024-05-15T12:44:00.285" v="75" actId="1076"/>
        <pc:sldMkLst>
          <pc:docMk/>
          <pc:sldMk cId="0" sldId="270"/>
        </pc:sldMkLst>
        <pc:grpChg chg="mod">
          <ac:chgData name="Georgia Gitau" userId="a97bfc9c4a22dd1f" providerId="LiveId" clId="{0D1182E8-D885-449B-918D-61B9450CF78F}" dt="2024-05-15T12:44:00.285" v="75" actId="1076"/>
          <ac:grpSpMkLst>
            <pc:docMk/>
            <pc:sldMk cId="0" sldId="270"/>
            <ac:grpSpMk id="2" creationId="{00000000-0000-0000-0000-000000000000}"/>
          </ac:grpSpMkLst>
        </pc:grpChg>
        <pc:grpChg chg="mod">
          <ac:chgData name="Georgia Gitau" userId="a97bfc9c4a22dd1f" providerId="LiveId" clId="{0D1182E8-D885-449B-918D-61B9450CF78F}" dt="2024-05-15T12:40:15.125" v="74" actId="14100"/>
          <ac:grpSpMkLst>
            <pc:docMk/>
            <pc:sldMk cId="0" sldId="270"/>
            <ac:grpSpMk id="5" creationId="{00000000-0000-0000-0000-000000000000}"/>
          </ac:grpSpMkLst>
        </pc:grpChg>
      </pc:sldChg>
      <pc:sldChg chg="modSp mod">
        <pc:chgData name="Georgia Gitau" userId="a97bfc9c4a22dd1f" providerId="LiveId" clId="{0D1182E8-D885-449B-918D-61B9450CF78F}" dt="2024-05-15T12:45:42.275" v="89" actId="14100"/>
        <pc:sldMkLst>
          <pc:docMk/>
          <pc:sldMk cId="0" sldId="271"/>
        </pc:sldMkLst>
        <pc:grpChg chg="mod">
          <ac:chgData name="Georgia Gitau" userId="a97bfc9c4a22dd1f" providerId="LiveId" clId="{0D1182E8-D885-449B-918D-61B9450CF78F}" dt="2024-05-15T12:45:42.275" v="89" actId="14100"/>
          <ac:grpSpMkLst>
            <pc:docMk/>
            <pc:sldMk cId="0" sldId="271"/>
            <ac:grpSpMk id="2" creationId="{00000000-0000-0000-0000-000000000000}"/>
          </ac:grpSpMkLst>
        </pc:grpChg>
      </pc:sldChg>
      <pc:sldChg chg="modSp mod">
        <pc:chgData name="Georgia Gitau" userId="a97bfc9c4a22dd1f" providerId="LiveId" clId="{0D1182E8-D885-449B-918D-61B9450CF78F}" dt="2024-05-15T12:46:01.395" v="94" actId="14100"/>
        <pc:sldMkLst>
          <pc:docMk/>
          <pc:sldMk cId="0" sldId="272"/>
        </pc:sldMkLst>
        <pc:grpChg chg="mod">
          <ac:chgData name="Georgia Gitau" userId="a97bfc9c4a22dd1f" providerId="LiveId" clId="{0D1182E8-D885-449B-918D-61B9450CF78F}" dt="2024-05-15T12:46:01.395" v="94" actId="14100"/>
          <ac:grpSpMkLst>
            <pc:docMk/>
            <pc:sldMk cId="0" sldId="272"/>
            <ac:grpSpMk id="12" creationId="{00000000-0000-0000-0000-000000000000}"/>
          </ac:grpSpMkLst>
        </pc:grpChg>
      </pc:sldChg>
      <pc:sldChg chg="modSp mod">
        <pc:chgData name="Georgia Gitau" userId="a97bfc9c4a22dd1f" providerId="LiveId" clId="{0D1182E8-D885-449B-918D-61B9450CF78F}" dt="2024-05-15T12:46:31.517" v="96" actId="14100"/>
        <pc:sldMkLst>
          <pc:docMk/>
          <pc:sldMk cId="0" sldId="273"/>
        </pc:sldMkLst>
        <pc:spChg chg="mod">
          <ac:chgData name="Georgia Gitau" userId="a97bfc9c4a22dd1f" providerId="LiveId" clId="{0D1182E8-D885-449B-918D-61B9450CF78F}" dt="2024-05-15T12:46:31.517" v="96" actId="14100"/>
          <ac:spMkLst>
            <pc:docMk/>
            <pc:sldMk cId="0" sldId="273"/>
            <ac:spMk id="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83005" y="0"/>
            <a:ext cx="8177844" cy="8817866"/>
            <a:chOff x="0" y="0"/>
            <a:chExt cx="1356841" cy="14919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56841" cy="1491912"/>
            </a:xfrm>
            <a:custGeom>
              <a:avLst/>
              <a:gdLst/>
              <a:ahLst/>
              <a:cxnLst/>
              <a:rect l="l" t="t" r="r" b="b"/>
              <a:pathLst>
                <a:path w="1356841" h="1491912">
                  <a:moveTo>
                    <a:pt x="0" y="0"/>
                  </a:moveTo>
                  <a:lnTo>
                    <a:pt x="1356841" y="0"/>
                  </a:lnTo>
                  <a:lnTo>
                    <a:pt x="1356841" y="1491912"/>
                  </a:lnTo>
                  <a:lnTo>
                    <a:pt x="0" y="1491912"/>
                  </a:lnTo>
                  <a:close/>
                </a:path>
              </a:pathLst>
            </a:cu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" name="AutoShape 4"/>
          <p:cNvSpPr/>
          <p:nvPr/>
        </p:nvSpPr>
        <p:spPr>
          <a:xfrm>
            <a:off x="912106" y="-351658"/>
            <a:ext cx="0" cy="1099031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2820653" y="8732777"/>
            <a:ext cx="3086100" cy="337330"/>
            <a:chOff x="0" y="0"/>
            <a:chExt cx="812800" cy="888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8844"/>
            </a:xfrm>
            <a:custGeom>
              <a:avLst/>
              <a:gdLst/>
              <a:ahLst/>
              <a:cxnLst/>
              <a:rect l="l" t="t" r="r" b="b"/>
              <a:pathLst>
                <a:path w="812800" h="88844">
                  <a:moveTo>
                    <a:pt x="0" y="0"/>
                  </a:moveTo>
                  <a:lnTo>
                    <a:pt x="812800" y="0"/>
                  </a:lnTo>
                  <a:lnTo>
                    <a:pt x="812800" y="88844"/>
                  </a:lnTo>
                  <a:lnTo>
                    <a:pt x="0" y="88844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145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-407471" y="3460378"/>
            <a:ext cx="2623833" cy="248510"/>
            <a:chOff x="0" y="0"/>
            <a:chExt cx="691051" cy="65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1051" cy="65451"/>
            </a:xfrm>
            <a:custGeom>
              <a:avLst/>
              <a:gdLst/>
              <a:ahLst/>
              <a:cxnLst/>
              <a:rect l="l" t="t" r="r" b="b"/>
              <a:pathLst>
                <a:path w="691051" h="65451">
                  <a:moveTo>
                    <a:pt x="0" y="0"/>
                  </a:moveTo>
                  <a:lnTo>
                    <a:pt x="691051" y="0"/>
                  </a:lnTo>
                  <a:lnTo>
                    <a:pt x="691051" y="65451"/>
                  </a:lnTo>
                  <a:lnTo>
                    <a:pt x="0" y="65451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691051" cy="122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26365" y="8295579"/>
            <a:ext cx="497653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lice"/>
              </a:rPr>
              <a:t>DATA ANALYST GEORGIA GITAU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6365" y="2623349"/>
            <a:ext cx="6658265" cy="2879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22"/>
              </a:lnSpc>
            </a:pPr>
            <a:r>
              <a:rPr lang="en-US" sz="5516">
                <a:solidFill>
                  <a:srgbClr val="000000"/>
                </a:solidFill>
                <a:latin typeface="DM Serif Display"/>
              </a:rPr>
              <a:t>Unveiling Hotel Aggregator Analysis Insights</a:t>
            </a:r>
          </a:p>
        </p:txBody>
      </p:sp>
      <p:sp>
        <p:nvSpPr>
          <p:cNvPr id="13" name="TextBox 13"/>
          <p:cNvSpPr txBox="1"/>
          <p:nvPr/>
        </p:nvSpPr>
        <p:spPr>
          <a:xfrm rot="5400000">
            <a:off x="15862889" y="2320278"/>
            <a:ext cx="3191452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spc="207">
                <a:solidFill>
                  <a:srgbClr val="000000"/>
                </a:solidFill>
                <a:latin typeface="Poppins Light"/>
              </a:rPr>
              <a:t>PRESENTATION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6365" y="5826951"/>
            <a:ext cx="5971324" cy="58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9"/>
              </a:lnSpc>
            </a:pPr>
            <a:r>
              <a:rPr lang="en-US" sz="3270">
                <a:solidFill>
                  <a:srgbClr val="000000"/>
                </a:solidFill>
                <a:latin typeface="Poppins Light"/>
              </a:rPr>
              <a:t>With Microsoft Power Bi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114090" y="266609"/>
            <a:ext cx="1099031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934071" y="2526046"/>
            <a:ext cx="10170334" cy="648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8"/>
              </a:lnSpc>
            </a:pPr>
            <a:r>
              <a:rPr lang="en-US" sz="3305">
                <a:solidFill>
                  <a:srgbClr val="000000"/>
                </a:solidFill>
                <a:latin typeface="Poppins Bold"/>
              </a:rPr>
              <a:t>1. Geographical Insights</a:t>
            </a:r>
          </a:p>
          <a:p>
            <a:pPr algn="just">
              <a:lnSpc>
                <a:spcPts val="4628"/>
              </a:lnSpc>
            </a:pPr>
            <a:endParaRPr lang="en-US" sz="3305">
              <a:solidFill>
                <a:srgbClr val="000000"/>
              </a:solidFill>
              <a:latin typeface="Poppins Bold"/>
            </a:endParaRPr>
          </a:p>
          <a:p>
            <a:pPr algn="just">
              <a:lnSpc>
                <a:spcPts val="4628"/>
              </a:lnSpc>
            </a:pPr>
            <a:endParaRPr lang="en-US" sz="3305">
              <a:solidFill>
                <a:srgbClr val="000000"/>
              </a:solidFill>
              <a:latin typeface="Poppins Bold"/>
            </a:endParaRPr>
          </a:p>
          <a:p>
            <a:pPr algn="just">
              <a:lnSpc>
                <a:spcPts val="4628"/>
              </a:lnSpc>
            </a:pPr>
            <a:r>
              <a:rPr lang="en-US" sz="3305">
                <a:solidFill>
                  <a:srgbClr val="000000"/>
                </a:solidFill>
                <a:latin typeface="Poppins Bold"/>
              </a:rPr>
              <a:t>2.Pricing and Availability Analysis</a:t>
            </a:r>
          </a:p>
          <a:p>
            <a:pPr algn="just">
              <a:lnSpc>
                <a:spcPts val="4628"/>
              </a:lnSpc>
            </a:pPr>
            <a:endParaRPr lang="en-US" sz="3305">
              <a:solidFill>
                <a:srgbClr val="000000"/>
              </a:solidFill>
              <a:latin typeface="Poppins Bold"/>
            </a:endParaRPr>
          </a:p>
          <a:p>
            <a:pPr algn="just">
              <a:lnSpc>
                <a:spcPts val="4628"/>
              </a:lnSpc>
            </a:pPr>
            <a:endParaRPr lang="en-US" sz="3305">
              <a:solidFill>
                <a:srgbClr val="000000"/>
              </a:solidFill>
              <a:latin typeface="Poppins Bold"/>
            </a:endParaRPr>
          </a:p>
          <a:p>
            <a:pPr algn="just">
              <a:lnSpc>
                <a:spcPts val="4628"/>
              </a:lnSpc>
            </a:pPr>
            <a:r>
              <a:rPr lang="en-US" sz="3305">
                <a:solidFill>
                  <a:srgbClr val="000000"/>
                </a:solidFill>
                <a:latin typeface="Poppins Bold"/>
              </a:rPr>
              <a:t>3. Host Performance</a:t>
            </a:r>
          </a:p>
          <a:p>
            <a:pPr algn="just">
              <a:lnSpc>
                <a:spcPts val="4628"/>
              </a:lnSpc>
            </a:pPr>
            <a:endParaRPr lang="en-US" sz="3305">
              <a:solidFill>
                <a:srgbClr val="000000"/>
              </a:solidFill>
              <a:latin typeface="Poppins Bold"/>
            </a:endParaRPr>
          </a:p>
          <a:p>
            <a:pPr algn="just">
              <a:lnSpc>
                <a:spcPts val="4628"/>
              </a:lnSpc>
            </a:pPr>
            <a:endParaRPr lang="en-US" sz="3305">
              <a:solidFill>
                <a:srgbClr val="000000"/>
              </a:solidFill>
              <a:latin typeface="Poppins Bold"/>
            </a:endParaRPr>
          </a:p>
          <a:p>
            <a:pPr algn="just">
              <a:lnSpc>
                <a:spcPts val="4628"/>
              </a:lnSpc>
            </a:pPr>
            <a:r>
              <a:rPr lang="en-US" sz="3305">
                <a:solidFill>
                  <a:srgbClr val="000000"/>
                </a:solidFill>
                <a:latin typeface="Poppins Bold"/>
              </a:rPr>
              <a:t>4.Property Type and Room Analysis </a:t>
            </a:r>
          </a:p>
          <a:p>
            <a:pPr algn="just">
              <a:lnSpc>
                <a:spcPts val="2588"/>
              </a:lnSpc>
            </a:pPr>
            <a:endParaRPr lang="en-US" sz="3305">
              <a:solidFill>
                <a:srgbClr val="000000"/>
              </a:solidFill>
              <a:latin typeface="Poppins Bold"/>
            </a:endParaRPr>
          </a:p>
          <a:p>
            <a:pPr algn="just">
              <a:lnSpc>
                <a:spcPts val="2588"/>
              </a:lnSpc>
            </a:pPr>
            <a:endParaRPr lang="en-US" sz="3305">
              <a:solidFill>
                <a:srgbClr val="000000"/>
              </a:solidFill>
              <a:latin typeface="Poppi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961800" y="134692"/>
            <a:ext cx="1572072" cy="263834"/>
            <a:chOff x="0" y="0"/>
            <a:chExt cx="414044" cy="694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4044" cy="69487"/>
            </a:xfrm>
            <a:custGeom>
              <a:avLst/>
              <a:gdLst/>
              <a:ahLst/>
              <a:cxnLst/>
              <a:rect l="l" t="t" r="r" b="b"/>
              <a:pathLst>
                <a:path w="414044" h="69487">
                  <a:moveTo>
                    <a:pt x="0" y="0"/>
                  </a:moveTo>
                  <a:lnTo>
                    <a:pt x="414044" y="0"/>
                  </a:lnTo>
                  <a:lnTo>
                    <a:pt x="414044" y="69487"/>
                  </a:lnTo>
                  <a:lnTo>
                    <a:pt x="0" y="69487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14044" cy="126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914532" y="2528106"/>
            <a:ext cx="844826" cy="1098473"/>
          </a:xfrm>
          <a:custGeom>
            <a:avLst/>
            <a:gdLst/>
            <a:ahLst/>
            <a:cxnLst/>
            <a:rect l="l" t="t" r="r" b="b"/>
            <a:pathLst>
              <a:path w="844826" h="1098473">
                <a:moveTo>
                  <a:pt x="0" y="0"/>
                </a:moveTo>
                <a:lnTo>
                  <a:pt x="844826" y="0"/>
                </a:lnTo>
                <a:lnTo>
                  <a:pt x="844826" y="1098474"/>
                </a:lnTo>
                <a:lnTo>
                  <a:pt x="0" y="1098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769307" y="4061468"/>
            <a:ext cx="1135277" cy="1000370"/>
          </a:xfrm>
          <a:custGeom>
            <a:avLst/>
            <a:gdLst/>
            <a:ahLst/>
            <a:cxnLst/>
            <a:rect l="l" t="t" r="r" b="b"/>
            <a:pathLst>
              <a:path w="1135277" h="1000370">
                <a:moveTo>
                  <a:pt x="0" y="0"/>
                </a:moveTo>
                <a:lnTo>
                  <a:pt x="1135277" y="0"/>
                </a:lnTo>
                <a:lnTo>
                  <a:pt x="1135277" y="1000369"/>
                </a:lnTo>
                <a:lnTo>
                  <a:pt x="0" y="100036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790798" y="7678372"/>
            <a:ext cx="1302987" cy="868115"/>
          </a:xfrm>
          <a:custGeom>
            <a:avLst/>
            <a:gdLst/>
            <a:ahLst/>
            <a:cxnLst/>
            <a:rect l="l" t="t" r="r" b="b"/>
            <a:pathLst>
              <a:path w="1302987" h="868115">
                <a:moveTo>
                  <a:pt x="0" y="0"/>
                </a:moveTo>
                <a:lnTo>
                  <a:pt x="1302986" y="0"/>
                </a:lnTo>
                <a:lnTo>
                  <a:pt x="1302986" y="868115"/>
                </a:lnTo>
                <a:lnTo>
                  <a:pt x="0" y="868115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0" y="0"/>
            <a:ext cx="1549867" cy="10287000"/>
            <a:chOff x="0" y="0"/>
            <a:chExt cx="421786" cy="28335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1786" cy="2833517"/>
            </a:xfrm>
            <a:custGeom>
              <a:avLst/>
              <a:gdLst/>
              <a:ahLst/>
              <a:cxnLst/>
              <a:rect l="l" t="t" r="r" b="b"/>
              <a:pathLst>
                <a:path w="421786" h="2833517">
                  <a:moveTo>
                    <a:pt x="0" y="0"/>
                  </a:moveTo>
                  <a:lnTo>
                    <a:pt x="421786" y="0"/>
                  </a:lnTo>
                  <a:lnTo>
                    <a:pt x="421786" y="2833517"/>
                  </a:lnTo>
                  <a:lnTo>
                    <a:pt x="0" y="2833517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421786" cy="2890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79329" y="8727854"/>
            <a:ext cx="1028198" cy="1060892"/>
            <a:chOff x="0" y="0"/>
            <a:chExt cx="812800" cy="83864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38645"/>
            </a:xfrm>
            <a:custGeom>
              <a:avLst/>
              <a:gdLst/>
              <a:ahLst/>
              <a:cxnLst/>
              <a:rect l="l" t="t" r="r" b="b"/>
              <a:pathLst>
                <a:path w="812800" h="838645">
                  <a:moveTo>
                    <a:pt x="406400" y="0"/>
                  </a:moveTo>
                  <a:cubicBezTo>
                    <a:pt x="181951" y="0"/>
                    <a:pt x="0" y="187737"/>
                    <a:pt x="0" y="419322"/>
                  </a:cubicBezTo>
                  <a:cubicBezTo>
                    <a:pt x="0" y="650908"/>
                    <a:pt x="181951" y="838645"/>
                    <a:pt x="406400" y="838645"/>
                  </a:cubicBezTo>
                  <a:cubicBezTo>
                    <a:pt x="630849" y="838645"/>
                    <a:pt x="812800" y="650908"/>
                    <a:pt x="812800" y="419322"/>
                  </a:cubicBezTo>
                  <a:cubicBezTo>
                    <a:pt x="812800" y="1877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21473"/>
              <a:ext cx="660400" cy="738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1769307" y="5928612"/>
            <a:ext cx="1324477" cy="882985"/>
          </a:xfrm>
          <a:custGeom>
            <a:avLst/>
            <a:gdLst/>
            <a:ahLst/>
            <a:cxnLst/>
            <a:rect l="l" t="t" r="r" b="b"/>
            <a:pathLst>
              <a:path w="1324477" h="882985">
                <a:moveTo>
                  <a:pt x="0" y="0"/>
                </a:moveTo>
                <a:lnTo>
                  <a:pt x="1324477" y="0"/>
                </a:lnTo>
                <a:lnTo>
                  <a:pt x="1324477" y="882985"/>
                </a:lnTo>
                <a:lnTo>
                  <a:pt x="0" y="882985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988182" y="1085850"/>
            <a:ext cx="12116224" cy="66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6"/>
              </a:lnSpc>
            </a:pPr>
            <a:r>
              <a:rPr lang="en-US" sz="4800">
                <a:solidFill>
                  <a:srgbClr val="5D301D"/>
                </a:solidFill>
                <a:latin typeface="DM Serif Display"/>
              </a:rPr>
              <a:t>4. </a:t>
            </a:r>
            <a:r>
              <a:rPr lang="en-US" sz="4800" u="none" strike="noStrike">
                <a:solidFill>
                  <a:srgbClr val="5D301D"/>
                </a:solidFill>
                <a:latin typeface="DM Serif Display"/>
              </a:rPr>
              <a:t>Data Analysis &amp; Visualization in PowerBi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667795" y="8928050"/>
            <a:ext cx="651265" cy="57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3246" spc="243">
                <a:solidFill>
                  <a:srgbClr val="000000"/>
                </a:solidFill>
                <a:latin typeface="Poppins Bold"/>
              </a:rPr>
              <a:t>06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150902" y="314134"/>
            <a:ext cx="1099031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6993428" y="9019058"/>
            <a:ext cx="1028198" cy="102819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657872" y="201267"/>
            <a:ext cx="1572072" cy="263834"/>
            <a:chOff x="0" y="0"/>
            <a:chExt cx="414044" cy="694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4044" cy="69487"/>
            </a:xfrm>
            <a:custGeom>
              <a:avLst/>
              <a:gdLst/>
              <a:ahLst/>
              <a:cxnLst/>
              <a:rect l="l" t="t" r="r" b="b"/>
              <a:pathLst>
                <a:path w="414044" h="69487">
                  <a:moveTo>
                    <a:pt x="0" y="0"/>
                  </a:moveTo>
                  <a:lnTo>
                    <a:pt x="414044" y="0"/>
                  </a:lnTo>
                  <a:lnTo>
                    <a:pt x="414044" y="69487"/>
                  </a:lnTo>
                  <a:lnTo>
                    <a:pt x="0" y="69487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14044" cy="126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1397467" cy="10287000"/>
            <a:chOff x="0" y="0"/>
            <a:chExt cx="421786" cy="28335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1786" cy="2833517"/>
            </a:xfrm>
            <a:custGeom>
              <a:avLst/>
              <a:gdLst/>
              <a:ahLst/>
              <a:cxnLst/>
              <a:rect l="l" t="t" r="r" b="b"/>
              <a:pathLst>
                <a:path w="421786" h="2833517">
                  <a:moveTo>
                    <a:pt x="0" y="0"/>
                  </a:moveTo>
                  <a:lnTo>
                    <a:pt x="421786" y="0"/>
                  </a:lnTo>
                  <a:lnTo>
                    <a:pt x="421786" y="2833517"/>
                  </a:lnTo>
                  <a:lnTo>
                    <a:pt x="0" y="2833517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21786" cy="2890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995956" y="601590"/>
            <a:ext cx="15511570" cy="8280978"/>
            <a:chOff x="0" y="0"/>
            <a:chExt cx="2617194" cy="13972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17194" cy="1397210"/>
            </a:xfrm>
            <a:custGeom>
              <a:avLst/>
              <a:gdLst/>
              <a:ahLst/>
              <a:cxnLst/>
              <a:rect l="l" t="t" r="r" b="b"/>
              <a:pathLst>
                <a:path w="2617194" h="1397210">
                  <a:moveTo>
                    <a:pt x="0" y="0"/>
                  </a:moveTo>
                  <a:lnTo>
                    <a:pt x="2617194" y="0"/>
                  </a:lnTo>
                  <a:lnTo>
                    <a:pt x="2617194" y="1397210"/>
                  </a:lnTo>
                  <a:lnTo>
                    <a:pt x="0" y="1397210"/>
                  </a:lnTo>
                  <a:close/>
                </a:path>
              </a:pathLst>
            </a:cu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t="-495" b="-495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7181894" y="9202906"/>
            <a:ext cx="651265" cy="57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3246" spc="243">
                <a:solidFill>
                  <a:srgbClr val="000000"/>
                </a:solidFill>
                <a:latin typeface="Poppins Bold"/>
              </a:rPr>
              <a:t>07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68330" y="698482"/>
            <a:ext cx="15239197" cy="8061174"/>
            <a:chOff x="0" y="0"/>
            <a:chExt cx="2652416" cy="14030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52416" cy="1403065"/>
            </a:xfrm>
            <a:custGeom>
              <a:avLst/>
              <a:gdLst/>
              <a:ahLst/>
              <a:cxnLst/>
              <a:rect l="l" t="t" r="r" b="b"/>
              <a:pathLst>
                <a:path w="2652416" h="1403065">
                  <a:moveTo>
                    <a:pt x="0" y="0"/>
                  </a:moveTo>
                  <a:lnTo>
                    <a:pt x="2652416" y="0"/>
                  </a:lnTo>
                  <a:lnTo>
                    <a:pt x="2652416" y="1403065"/>
                  </a:lnTo>
                  <a:lnTo>
                    <a:pt x="0" y="1403065"/>
                  </a:lnTo>
                  <a:close/>
                </a:path>
              </a:pathLst>
            </a:cu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t="-678" b="-67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549867" cy="10286996"/>
            <a:chOff x="0" y="0"/>
            <a:chExt cx="421786" cy="28335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1786" cy="2833517"/>
            </a:xfrm>
            <a:custGeom>
              <a:avLst/>
              <a:gdLst/>
              <a:ahLst/>
              <a:cxnLst/>
              <a:rect l="l" t="t" r="r" b="b"/>
              <a:pathLst>
                <a:path w="421786" h="2833517">
                  <a:moveTo>
                    <a:pt x="0" y="0"/>
                  </a:moveTo>
                  <a:lnTo>
                    <a:pt x="421786" y="0"/>
                  </a:lnTo>
                  <a:lnTo>
                    <a:pt x="421786" y="2833517"/>
                  </a:lnTo>
                  <a:lnTo>
                    <a:pt x="0" y="2833517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21786" cy="2890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V="1">
            <a:off x="3303302" y="466534"/>
            <a:ext cx="1099031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2810272" y="353667"/>
            <a:ext cx="1572072" cy="263834"/>
            <a:chOff x="0" y="0"/>
            <a:chExt cx="414044" cy="694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4044" cy="69487"/>
            </a:xfrm>
            <a:custGeom>
              <a:avLst/>
              <a:gdLst/>
              <a:ahLst/>
              <a:cxnLst/>
              <a:rect l="l" t="t" r="r" b="b"/>
              <a:pathLst>
                <a:path w="414044" h="69487">
                  <a:moveTo>
                    <a:pt x="0" y="0"/>
                  </a:moveTo>
                  <a:lnTo>
                    <a:pt x="414044" y="0"/>
                  </a:lnTo>
                  <a:lnTo>
                    <a:pt x="414044" y="69487"/>
                  </a:lnTo>
                  <a:lnTo>
                    <a:pt x="0" y="69487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14044" cy="126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79329" y="8940332"/>
            <a:ext cx="1028198" cy="1060892"/>
            <a:chOff x="0" y="0"/>
            <a:chExt cx="812800" cy="8386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38645"/>
            </a:xfrm>
            <a:custGeom>
              <a:avLst/>
              <a:gdLst/>
              <a:ahLst/>
              <a:cxnLst/>
              <a:rect l="l" t="t" r="r" b="b"/>
              <a:pathLst>
                <a:path w="812800" h="838645">
                  <a:moveTo>
                    <a:pt x="406400" y="0"/>
                  </a:moveTo>
                  <a:cubicBezTo>
                    <a:pt x="181951" y="0"/>
                    <a:pt x="0" y="187737"/>
                    <a:pt x="0" y="419322"/>
                  </a:cubicBezTo>
                  <a:cubicBezTo>
                    <a:pt x="0" y="650908"/>
                    <a:pt x="181951" y="838645"/>
                    <a:pt x="406400" y="838645"/>
                  </a:cubicBezTo>
                  <a:cubicBezTo>
                    <a:pt x="630849" y="838645"/>
                    <a:pt x="812800" y="650908"/>
                    <a:pt x="812800" y="419322"/>
                  </a:cubicBezTo>
                  <a:cubicBezTo>
                    <a:pt x="812800" y="1877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1473"/>
              <a:ext cx="660400" cy="738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667795" y="9140528"/>
            <a:ext cx="651265" cy="57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3246" spc="243">
                <a:solidFill>
                  <a:srgbClr val="000000"/>
                </a:solidFill>
                <a:latin typeface="Poppins Bold"/>
              </a:rPr>
              <a:t>08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36090" y="871970"/>
            <a:ext cx="15671436" cy="8543060"/>
            <a:chOff x="0" y="0"/>
            <a:chExt cx="2635434" cy="14366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5434" cy="1436669"/>
            </a:xfrm>
            <a:custGeom>
              <a:avLst/>
              <a:gdLst/>
              <a:ahLst/>
              <a:cxnLst/>
              <a:rect l="l" t="t" r="r" b="b"/>
              <a:pathLst>
                <a:path w="2635434" h="1436669">
                  <a:moveTo>
                    <a:pt x="0" y="0"/>
                  </a:moveTo>
                  <a:lnTo>
                    <a:pt x="2635434" y="0"/>
                  </a:lnTo>
                  <a:lnTo>
                    <a:pt x="2635434" y="1436669"/>
                  </a:lnTo>
                  <a:lnTo>
                    <a:pt x="0" y="1436669"/>
                  </a:lnTo>
                  <a:close/>
                </a:path>
              </a:pathLst>
            </a:cu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t="-713" b="-71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-1"/>
            <a:ext cx="1572072" cy="10271045"/>
            <a:chOff x="0" y="0"/>
            <a:chExt cx="421786" cy="28335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1786" cy="2833517"/>
            </a:xfrm>
            <a:custGeom>
              <a:avLst/>
              <a:gdLst/>
              <a:ahLst/>
              <a:cxnLst/>
              <a:rect l="l" t="t" r="r" b="b"/>
              <a:pathLst>
                <a:path w="421786" h="2833517">
                  <a:moveTo>
                    <a:pt x="0" y="0"/>
                  </a:moveTo>
                  <a:lnTo>
                    <a:pt x="421786" y="0"/>
                  </a:lnTo>
                  <a:lnTo>
                    <a:pt x="421786" y="2833517"/>
                  </a:lnTo>
                  <a:lnTo>
                    <a:pt x="0" y="2833517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21786" cy="2890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V="1">
            <a:off x="3303302" y="466534"/>
            <a:ext cx="1099031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2810272" y="353667"/>
            <a:ext cx="1572072" cy="263834"/>
            <a:chOff x="0" y="0"/>
            <a:chExt cx="414044" cy="694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4044" cy="69487"/>
            </a:xfrm>
            <a:custGeom>
              <a:avLst/>
              <a:gdLst/>
              <a:ahLst/>
              <a:cxnLst/>
              <a:rect l="l" t="t" r="r" b="b"/>
              <a:pathLst>
                <a:path w="414044" h="69487">
                  <a:moveTo>
                    <a:pt x="0" y="0"/>
                  </a:moveTo>
                  <a:lnTo>
                    <a:pt x="414044" y="0"/>
                  </a:lnTo>
                  <a:lnTo>
                    <a:pt x="414044" y="69487"/>
                  </a:lnTo>
                  <a:lnTo>
                    <a:pt x="0" y="69487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14044" cy="126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804961" y="9226108"/>
            <a:ext cx="1028198" cy="1060892"/>
            <a:chOff x="0" y="0"/>
            <a:chExt cx="812800" cy="8386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38645"/>
            </a:xfrm>
            <a:custGeom>
              <a:avLst/>
              <a:gdLst/>
              <a:ahLst/>
              <a:cxnLst/>
              <a:rect l="l" t="t" r="r" b="b"/>
              <a:pathLst>
                <a:path w="812800" h="838645">
                  <a:moveTo>
                    <a:pt x="406400" y="0"/>
                  </a:moveTo>
                  <a:cubicBezTo>
                    <a:pt x="181951" y="0"/>
                    <a:pt x="0" y="187737"/>
                    <a:pt x="0" y="419322"/>
                  </a:cubicBezTo>
                  <a:cubicBezTo>
                    <a:pt x="0" y="650908"/>
                    <a:pt x="181951" y="838645"/>
                    <a:pt x="406400" y="838645"/>
                  </a:cubicBezTo>
                  <a:cubicBezTo>
                    <a:pt x="630849" y="838645"/>
                    <a:pt x="812800" y="650908"/>
                    <a:pt x="812800" y="419322"/>
                  </a:cubicBezTo>
                  <a:cubicBezTo>
                    <a:pt x="812800" y="1877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1473"/>
              <a:ext cx="660400" cy="738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993428" y="9426304"/>
            <a:ext cx="651265" cy="57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3246" spc="243">
                <a:solidFill>
                  <a:srgbClr val="000000"/>
                </a:solidFill>
                <a:latin typeface="Poppins Bold"/>
              </a:rPr>
              <a:t>09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36257" y="813377"/>
            <a:ext cx="14582803" cy="7898711"/>
            <a:chOff x="0" y="0"/>
            <a:chExt cx="2652416" cy="14366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52416" cy="1436669"/>
            </a:xfrm>
            <a:custGeom>
              <a:avLst/>
              <a:gdLst/>
              <a:ahLst/>
              <a:cxnLst/>
              <a:rect l="l" t="t" r="r" b="b"/>
              <a:pathLst>
                <a:path w="2652416" h="1436669">
                  <a:moveTo>
                    <a:pt x="0" y="0"/>
                  </a:moveTo>
                  <a:lnTo>
                    <a:pt x="2652416" y="0"/>
                  </a:lnTo>
                  <a:lnTo>
                    <a:pt x="2652416" y="1436669"/>
                  </a:lnTo>
                  <a:lnTo>
                    <a:pt x="0" y="1436669"/>
                  </a:lnTo>
                  <a:close/>
                </a:path>
              </a:pathLst>
            </a:cu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772" r="-77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549867" cy="10313581"/>
            <a:chOff x="0" y="0"/>
            <a:chExt cx="421786" cy="28335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1786" cy="2833517"/>
            </a:xfrm>
            <a:custGeom>
              <a:avLst/>
              <a:gdLst/>
              <a:ahLst/>
              <a:cxnLst/>
              <a:rect l="l" t="t" r="r" b="b"/>
              <a:pathLst>
                <a:path w="421786" h="2833517">
                  <a:moveTo>
                    <a:pt x="0" y="0"/>
                  </a:moveTo>
                  <a:lnTo>
                    <a:pt x="421786" y="0"/>
                  </a:lnTo>
                  <a:lnTo>
                    <a:pt x="421786" y="2833517"/>
                  </a:lnTo>
                  <a:lnTo>
                    <a:pt x="0" y="2833517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21786" cy="2890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V="1">
            <a:off x="3303302" y="466534"/>
            <a:ext cx="1099031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2810272" y="353667"/>
            <a:ext cx="1572072" cy="263834"/>
            <a:chOff x="0" y="0"/>
            <a:chExt cx="414044" cy="694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4044" cy="69487"/>
            </a:xfrm>
            <a:custGeom>
              <a:avLst/>
              <a:gdLst/>
              <a:ahLst/>
              <a:cxnLst/>
              <a:rect l="l" t="t" r="r" b="b"/>
              <a:pathLst>
                <a:path w="414044" h="69487">
                  <a:moveTo>
                    <a:pt x="0" y="0"/>
                  </a:moveTo>
                  <a:lnTo>
                    <a:pt x="414044" y="0"/>
                  </a:lnTo>
                  <a:lnTo>
                    <a:pt x="414044" y="69487"/>
                  </a:lnTo>
                  <a:lnTo>
                    <a:pt x="0" y="69487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14044" cy="126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79329" y="8940332"/>
            <a:ext cx="1028198" cy="1060892"/>
            <a:chOff x="0" y="0"/>
            <a:chExt cx="812800" cy="8386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38645"/>
            </a:xfrm>
            <a:custGeom>
              <a:avLst/>
              <a:gdLst/>
              <a:ahLst/>
              <a:cxnLst/>
              <a:rect l="l" t="t" r="r" b="b"/>
              <a:pathLst>
                <a:path w="812800" h="838645">
                  <a:moveTo>
                    <a:pt x="406400" y="0"/>
                  </a:moveTo>
                  <a:cubicBezTo>
                    <a:pt x="181951" y="0"/>
                    <a:pt x="0" y="187737"/>
                    <a:pt x="0" y="419322"/>
                  </a:cubicBezTo>
                  <a:cubicBezTo>
                    <a:pt x="0" y="650908"/>
                    <a:pt x="181951" y="838645"/>
                    <a:pt x="406400" y="838645"/>
                  </a:cubicBezTo>
                  <a:cubicBezTo>
                    <a:pt x="630849" y="838645"/>
                    <a:pt x="812800" y="650908"/>
                    <a:pt x="812800" y="419322"/>
                  </a:cubicBezTo>
                  <a:cubicBezTo>
                    <a:pt x="812800" y="1877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1473"/>
              <a:ext cx="660400" cy="738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667795" y="9140528"/>
            <a:ext cx="651265" cy="57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3246" spc="243">
                <a:solidFill>
                  <a:srgbClr val="000000"/>
                </a:solidFill>
                <a:latin typeface="Poppins Bold"/>
              </a:rPr>
              <a:t>10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55354" y="0"/>
            <a:ext cx="4232646" cy="4501420"/>
            <a:chOff x="0" y="0"/>
            <a:chExt cx="1114771" cy="1185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4771" cy="1185559"/>
            </a:xfrm>
            <a:custGeom>
              <a:avLst/>
              <a:gdLst/>
              <a:ahLst/>
              <a:cxnLst/>
              <a:rect l="l" t="t" r="r" b="b"/>
              <a:pathLst>
                <a:path w="1114771" h="1185559">
                  <a:moveTo>
                    <a:pt x="0" y="0"/>
                  </a:moveTo>
                  <a:lnTo>
                    <a:pt x="1114771" y="0"/>
                  </a:lnTo>
                  <a:lnTo>
                    <a:pt x="1114771" y="1185559"/>
                  </a:lnTo>
                  <a:lnTo>
                    <a:pt x="0" y="1185559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114771" cy="1242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6438900"/>
            <a:ext cx="483199" cy="3848100"/>
            <a:chOff x="0" y="0"/>
            <a:chExt cx="1114771" cy="11855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14771" cy="1185559"/>
            </a:xfrm>
            <a:custGeom>
              <a:avLst/>
              <a:gdLst/>
              <a:ahLst/>
              <a:cxnLst/>
              <a:rect l="l" t="t" r="r" b="b"/>
              <a:pathLst>
                <a:path w="1114771" h="1185559">
                  <a:moveTo>
                    <a:pt x="0" y="0"/>
                  </a:moveTo>
                  <a:lnTo>
                    <a:pt x="1114771" y="0"/>
                  </a:lnTo>
                  <a:lnTo>
                    <a:pt x="1114771" y="1185559"/>
                  </a:lnTo>
                  <a:lnTo>
                    <a:pt x="0" y="1185559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114771" cy="1242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5257541" y="9766360"/>
            <a:ext cx="930083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3029595" y="606562"/>
            <a:ext cx="4998840" cy="7898397"/>
            <a:chOff x="0" y="0"/>
            <a:chExt cx="2204175" cy="34826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04175" cy="3482697"/>
            </a:xfrm>
            <a:custGeom>
              <a:avLst/>
              <a:gdLst/>
              <a:ahLst/>
              <a:cxnLst/>
              <a:rect l="l" t="t" r="r" b="b"/>
              <a:pathLst>
                <a:path w="2204175" h="3482697">
                  <a:moveTo>
                    <a:pt x="0" y="0"/>
                  </a:moveTo>
                  <a:lnTo>
                    <a:pt x="2204175" y="0"/>
                  </a:lnTo>
                  <a:lnTo>
                    <a:pt x="2204175" y="3482697"/>
                  </a:lnTo>
                  <a:lnTo>
                    <a:pt x="0" y="3482697"/>
                  </a:lnTo>
                  <a:close/>
                </a:path>
              </a:pathLst>
            </a:cu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623425" y="245516"/>
            <a:ext cx="4634116" cy="789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17"/>
              </a:lnSpc>
            </a:pPr>
            <a:r>
              <a:rPr lang="en-US" sz="5717">
                <a:solidFill>
                  <a:srgbClr val="5D301D"/>
                </a:solidFill>
                <a:latin typeface="DM Serif Display"/>
              </a:rPr>
              <a:t>5. Findings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3441" y="1255455"/>
            <a:ext cx="11884938" cy="852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Bold"/>
              </a:rPr>
              <a:t>1. Geographical Insights: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 Light"/>
              </a:rPr>
              <a:t>Popular Neighborhoods: Melbourne Australia 31% listings followed by Port Phillip at 11%.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 Light"/>
              </a:rPr>
              <a:t>Host Concentration: High concentrations of hosts are recorded in Newton/Enmore Neighborhood.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Bold"/>
              </a:rPr>
              <a:t>2. Pricing and Availability Analysis: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 Light"/>
              </a:rPr>
              <a:t>Pricing Trends: Highest prices are recorded for Casa Particular property Avg Price $9652.50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 Light"/>
              </a:rPr>
              <a:t>Room type best sellers: Entire home/apt $261.61.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 Light"/>
              </a:rPr>
              <a:t>Availability Patterns: The highest availability pattern was recorded in 2016.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Bold"/>
              </a:rPr>
              <a:t>3. Host Performance: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 Light"/>
              </a:rPr>
              <a:t>Superhost Impact: A total of 72.6% of votes are False on Superhost influence on Listings Performance. 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 Light"/>
              </a:rPr>
              <a:t>Response Time and Verification: These features positively affected the results and performance with highs of 5 start rating.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4. Review Scores and Guest Satisfaction: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 Light"/>
              </a:rPr>
              <a:t>Review Score Impact: The higher the response &amp; acceptance rate, the higher the review score to upto 5 star.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 Light"/>
              </a:rPr>
              <a:t>Areas for Improvement: Cleanliness had the lower rating at 4.66.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5. Property Type and Room Analysis: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 Light"/>
              </a:rPr>
              <a:t>Property Distribution: The most prevalent property type is an Entire Rental Unit, 42.5% of listings. Followed by Entire homes that are 15% of the 23,185 listings. 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 Light"/>
              </a:rPr>
              <a:t>Room Type Trends: Identified popular room types are Entire home/apt followed by Private room.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 Light"/>
              </a:rPr>
              <a:t>The most popular listings accomodate 2.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Poppins Light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6479329" y="8504959"/>
            <a:ext cx="1028198" cy="10281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6667795" y="8688807"/>
            <a:ext cx="651265" cy="57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3246" spc="243">
                <a:solidFill>
                  <a:srgbClr val="000000"/>
                </a:solidFill>
                <a:latin typeface="Poppins Bold"/>
              </a:rPr>
              <a:t>11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99927" y="14474"/>
            <a:ext cx="4688073" cy="10272526"/>
            <a:chOff x="0" y="0"/>
            <a:chExt cx="1273499" cy="29419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3499" cy="2941916"/>
            </a:xfrm>
            <a:custGeom>
              <a:avLst/>
              <a:gdLst/>
              <a:ahLst/>
              <a:cxnLst/>
              <a:rect l="l" t="t" r="r" b="b"/>
              <a:pathLst>
                <a:path w="1273499" h="2941916">
                  <a:moveTo>
                    <a:pt x="0" y="0"/>
                  </a:moveTo>
                  <a:lnTo>
                    <a:pt x="1273499" y="0"/>
                  </a:lnTo>
                  <a:lnTo>
                    <a:pt x="1273499" y="2941916"/>
                  </a:lnTo>
                  <a:lnTo>
                    <a:pt x="0" y="2941916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273499" cy="29990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463809" y="353858"/>
            <a:ext cx="1536038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1322920" y="1009650"/>
            <a:ext cx="5936380" cy="4356341"/>
            <a:chOff x="0" y="0"/>
            <a:chExt cx="2171767" cy="15937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1767" cy="1593725"/>
            </a:xfrm>
            <a:custGeom>
              <a:avLst/>
              <a:gdLst/>
              <a:ahLst/>
              <a:cxnLst/>
              <a:rect l="l" t="t" r="r" b="b"/>
              <a:pathLst>
                <a:path w="2171767" h="1593725">
                  <a:moveTo>
                    <a:pt x="0" y="0"/>
                  </a:moveTo>
                  <a:lnTo>
                    <a:pt x="2171767" y="0"/>
                  </a:lnTo>
                  <a:lnTo>
                    <a:pt x="217176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144000" y="4820987"/>
            <a:ext cx="5936380" cy="4356341"/>
            <a:chOff x="0" y="0"/>
            <a:chExt cx="2171767" cy="15937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71767" cy="1593725"/>
            </a:xfrm>
            <a:custGeom>
              <a:avLst/>
              <a:gdLst/>
              <a:ahLst/>
              <a:cxnLst/>
              <a:rect l="l" t="t" r="r" b="b"/>
              <a:pathLst>
                <a:path w="2171767" h="1593725">
                  <a:moveTo>
                    <a:pt x="0" y="0"/>
                  </a:moveTo>
                  <a:lnTo>
                    <a:pt x="2171767" y="0"/>
                  </a:lnTo>
                  <a:lnTo>
                    <a:pt x="217176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6479329" y="8504959"/>
            <a:ext cx="1028198" cy="102819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7D3D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667795" y="8688807"/>
            <a:ext cx="651265" cy="57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3246" spc="243">
                <a:solidFill>
                  <a:srgbClr val="000000"/>
                </a:solidFill>
                <a:latin typeface="Poppins Bold"/>
              </a:rPr>
              <a:t>12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63809" y="231466"/>
            <a:ext cx="1572072" cy="263834"/>
            <a:chOff x="0" y="0"/>
            <a:chExt cx="414044" cy="694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14044" cy="69487"/>
            </a:xfrm>
            <a:custGeom>
              <a:avLst/>
              <a:gdLst/>
              <a:ahLst/>
              <a:cxnLst/>
              <a:rect l="l" t="t" r="r" b="b"/>
              <a:pathLst>
                <a:path w="414044" h="69487">
                  <a:moveTo>
                    <a:pt x="0" y="0"/>
                  </a:moveTo>
                  <a:lnTo>
                    <a:pt x="414044" y="0"/>
                  </a:lnTo>
                  <a:lnTo>
                    <a:pt x="414044" y="69487"/>
                  </a:lnTo>
                  <a:lnTo>
                    <a:pt x="0" y="69487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414044" cy="126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20603" y="1826142"/>
            <a:ext cx="7600575" cy="8864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874" lvl="1" indent="-247437" algn="just">
              <a:lnSpc>
                <a:spcPts val="3208"/>
              </a:lnSpc>
              <a:buFont typeface="Arial"/>
              <a:buChar char="•"/>
            </a:pPr>
            <a:r>
              <a:rPr lang="en-US" sz="2292">
                <a:solidFill>
                  <a:srgbClr val="000000"/>
                </a:solidFill>
                <a:latin typeface="Poppins Bold"/>
              </a:rPr>
              <a:t>Targeted Listings:</a:t>
            </a:r>
            <a:r>
              <a:rPr lang="en-US" sz="2292">
                <a:solidFill>
                  <a:srgbClr val="000000"/>
                </a:solidFill>
                <a:latin typeface="Poppins Light"/>
              </a:rPr>
              <a:t> Based on popular neighborhoods and property/room type trends, hosts can optimize their listings to cater to specific guest preferences in high-demand areas.</a:t>
            </a:r>
          </a:p>
          <a:p>
            <a:pPr marL="494874" lvl="1" indent="-247437" algn="just">
              <a:lnSpc>
                <a:spcPts val="3208"/>
              </a:lnSpc>
              <a:buFont typeface="Arial"/>
              <a:buChar char="•"/>
            </a:pPr>
            <a:r>
              <a:rPr lang="en-US" sz="2292">
                <a:solidFill>
                  <a:srgbClr val="000000"/>
                </a:solidFill>
                <a:latin typeface="Poppins Bold"/>
              </a:rPr>
              <a:t>Pricing Strategies:</a:t>
            </a:r>
            <a:r>
              <a:rPr lang="en-US" sz="2292">
                <a:solidFill>
                  <a:srgbClr val="000000"/>
                </a:solidFill>
                <a:latin typeface="Poppins Light"/>
              </a:rPr>
              <a:t> Pricing strategies should consider factors like property type, room capacity, and peak seasons.</a:t>
            </a:r>
          </a:p>
          <a:p>
            <a:pPr marL="494874" lvl="1" indent="-247437" algn="just">
              <a:lnSpc>
                <a:spcPts val="3208"/>
              </a:lnSpc>
              <a:buFont typeface="Arial"/>
              <a:buChar char="•"/>
            </a:pPr>
            <a:r>
              <a:rPr lang="en-US" sz="2292">
                <a:solidFill>
                  <a:srgbClr val="000000"/>
                </a:solidFill>
                <a:latin typeface="Poppins Bold"/>
              </a:rPr>
              <a:t>Host Support:</a:t>
            </a:r>
            <a:r>
              <a:rPr lang="en-US" sz="2292">
                <a:solidFill>
                  <a:srgbClr val="000000"/>
                </a:solidFill>
                <a:latin typeface="Poppins Light"/>
              </a:rPr>
              <a:t> The source platform should offer resources or incentives to encourage faster response times, increased host verification methods all of which can positively impact listing performance.</a:t>
            </a:r>
          </a:p>
          <a:p>
            <a:pPr marL="494874" lvl="1" indent="-247437" algn="just">
              <a:lnSpc>
                <a:spcPts val="3208"/>
              </a:lnSpc>
              <a:buFont typeface="Arial"/>
              <a:buChar char="•"/>
            </a:pPr>
            <a:r>
              <a:rPr lang="en-US" sz="2292">
                <a:solidFill>
                  <a:srgbClr val="000000"/>
                </a:solidFill>
                <a:latin typeface="Poppins Bold"/>
              </a:rPr>
              <a:t>Guest Feedback Integration:</a:t>
            </a:r>
            <a:r>
              <a:rPr lang="en-US" sz="2292">
                <a:solidFill>
                  <a:srgbClr val="000000"/>
                </a:solidFill>
                <a:latin typeface="Poppins Light"/>
              </a:rPr>
              <a:t> Integrate guest feedback from reviews into listing improvement suggestions for hosts. This can address areas like cleanliness or amenities.</a:t>
            </a:r>
          </a:p>
          <a:p>
            <a:pPr marL="494874" lvl="1" indent="-247437" algn="just">
              <a:lnSpc>
                <a:spcPts val="3208"/>
              </a:lnSpc>
              <a:buFont typeface="Arial"/>
              <a:buChar char="•"/>
            </a:pPr>
            <a:r>
              <a:rPr lang="en-US" sz="2292">
                <a:solidFill>
                  <a:srgbClr val="000000"/>
                </a:solidFill>
                <a:latin typeface="Poppins Bold"/>
              </a:rPr>
              <a:t>Data Completeness.</a:t>
            </a:r>
            <a:r>
              <a:rPr lang="en-US" sz="2292">
                <a:solidFill>
                  <a:srgbClr val="000000"/>
                </a:solidFill>
                <a:latin typeface="Poppins Light"/>
              </a:rPr>
              <a:t> To ensure efficiency and integrity, the scraped site should ensure completeness in data.</a:t>
            </a:r>
          </a:p>
          <a:p>
            <a:pPr algn="just">
              <a:lnSpc>
                <a:spcPts val="3208"/>
              </a:lnSpc>
            </a:pPr>
            <a:endParaRPr lang="en-US" sz="2292">
              <a:solidFill>
                <a:srgbClr val="000000"/>
              </a:solidFill>
              <a:latin typeface="Poppins Light"/>
            </a:endParaRPr>
          </a:p>
          <a:p>
            <a:pPr algn="just">
              <a:lnSpc>
                <a:spcPts val="3048"/>
              </a:lnSpc>
            </a:pPr>
            <a:endParaRPr lang="en-US" sz="2292">
              <a:solidFill>
                <a:srgbClr val="000000"/>
              </a:solidFill>
              <a:latin typeface="Poppins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8700" y="678652"/>
            <a:ext cx="11693203" cy="766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4"/>
              </a:lnSpc>
            </a:pPr>
            <a:r>
              <a:rPr lang="en-US" sz="5481">
                <a:solidFill>
                  <a:srgbClr val="5D301D"/>
                </a:solidFill>
                <a:latin typeface="DM Serif Display"/>
              </a:rPr>
              <a:t>6. Recommendations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180258" y="553511"/>
            <a:ext cx="1099031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97467" y="0"/>
            <a:ext cx="7365384" cy="10287000"/>
            <a:chOff x="0" y="0"/>
            <a:chExt cx="1141091" cy="1593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41091" cy="1593725"/>
            </a:xfrm>
            <a:custGeom>
              <a:avLst/>
              <a:gdLst/>
              <a:ahLst/>
              <a:cxnLst/>
              <a:rect l="l" t="t" r="r" b="b"/>
              <a:pathLst>
                <a:path w="1141091" h="1593725">
                  <a:moveTo>
                    <a:pt x="0" y="0"/>
                  </a:moveTo>
                  <a:lnTo>
                    <a:pt x="1141091" y="0"/>
                  </a:lnTo>
                  <a:lnTo>
                    <a:pt x="114109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6479329" y="8504959"/>
            <a:ext cx="1028198" cy="102819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667795" y="8688807"/>
            <a:ext cx="651265" cy="57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3246" spc="243">
                <a:solidFill>
                  <a:srgbClr val="000000"/>
                </a:solidFill>
                <a:latin typeface="Poppins Bold"/>
              </a:rPr>
              <a:t>13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5687228" y="440644"/>
            <a:ext cx="1572072" cy="263834"/>
            <a:chOff x="0" y="0"/>
            <a:chExt cx="414044" cy="694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4044" cy="69487"/>
            </a:xfrm>
            <a:custGeom>
              <a:avLst/>
              <a:gdLst/>
              <a:ahLst/>
              <a:cxnLst/>
              <a:rect l="l" t="t" r="r" b="b"/>
              <a:pathLst>
                <a:path w="414044" h="69487">
                  <a:moveTo>
                    <a:pt x="0" y="0"/>
                  </a:moveTo>
                  <a:lnTo>
                    <a:pt x="414044" y="0"/>
                  </a:lnTo>
                  <a:lnTo>
                    <a:pt x="414044" y="69487"/>
                  </a:lnTo>
                  <a:lnTo>
                    <a:pt x="0" y="69487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14044" cy="126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0"/>
            <a:ext cx="1397467" cy="10287000"/>
            <a:chOff x="0" y="0"/>
            <a:chExt cx="421786" cy="283351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1786" cy="2833517"/>
            </a:xfrm>
            <a:custGeom>
              <a:avLst/>
              <a:gdLst/>
              <a:ahLst/>
              <a:cxnLst/>
              <a:rect l="l" t="t" r="r" b="b"/>
              <a:pathLst>
                <a:path w="421786" h="2833517">
                  <a:moveTo>
                    <a:pt x="0" y="0"/>
                  </a:moveTo>
                  <a:lnTo>
                    <a:pt x="421786" y="0"/>
                  </a:lnTo>
                  <a:lnTo>
                    <a:pt x="421786" y="2833517"/>
                  </a:lnTo>
                  <a:lnTo>
                    <a:pt x="0" y="2833517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421786" cy="2890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144000" y="1095375"/>
            <a:ext cx="5484344" cy="766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4"/>
              </a:lnSpc>
            </a:pPr>
            <a:r>
              <a:rPr lang="en-US" sz="5481">
                <a:solidFill>
                  <a:srgbClr val="5D301D"/>
                </a:solidFill>
                <a:latin typeface="DM Serif Display"/>
              </a:rPr>
              <a:t>Conclusion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2086943"/>
            <a:ext cx="8718420" cy="643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</a:rPr>
              <a:t>This data analysis using Power BI provided valuable insights into factors influencing hotel aggregator listing performance.</a:t>
            </a: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</a:rPr>
              <a:t>By understanding geographical trends, pricing dynamics, host characteristics, and guest satisfaction factors, the platform can empower hosts to optimize their listings and attract more bookings.</a:t>
            </a: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</a:rPr>
              <a:t>Utilizing these insights, the platform can further enhance its overall listing quality and competitiveness in the market.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Poppins"/>
            </a:endParaRPr>
          </a:p>
          <a:p>
            <a:pPr algn="just">
              <a:lnSpc>
                <a:spcPts val="3779"/>
              </a:lnSpc>
            </a:pPr>
            <a:endParaRPr lang="en-US" sz="2799">
              <a:solidFill>
                <a:srgbClr val="000000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19843" y="3085959"/>
            <a:ext cx="9048313" cy="125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3"/>
              </a:lnSpc>
            </a:pPr>
            <a:r>
              <a:rPr lang="en-US" sz="8919">
                <a:solidFill>
                  <a:srgbClr val="000000"/>
                </a:solidFill>
                <a:latin typeface="DM Serif Display"/>
              </a:rPr>
              <a:t>Thank You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8849438"/>
            <a:ext cx="423264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Light"/>
              </a:rPr>
              <a:t>gathonigeorgia@gmail.com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35932" y="9000251"/>
            <a:ext cx="2717071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Light"/>
              </a:rPr>
              <a:t>+254-710-772-342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27957" y="8849438"/>
            <a:ext cx="4231343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Light"/>
              </a:rPr>
              <a:t>Nairobi, Kenya</a:t>
            </a:r>
          </a:p>
        </p:txBody>
      </p:sp>
      <p:sp>
        <p:nvSpPr>
          <p:cNvPr id="6" name="AutoShape 6"/>
          <p:cNvSpPr/>
          <p:nvPr/>
        </p:nvSpPr>
        <p:spPr>
          <a:xfrm>
            <a:off x="0" y="1069260"/>
            <a:ext cx="18288000" cy="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8357964" y="896783"/>
            <a:ext cx="1572072" cy="263834"/>
            <a:chOff x="0" y="0"/>
            <a:chExt cx="414044" cy="694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4044" cy="69487"/>
            </a:xfrm>
            <a:custGeom>
              <a:avLst/>
              <a:gdLst/>
              <a:ahLst/>
              <a:cxnLst/>
              <a:rect l="l" t="t" r="r" b="b"/>
              <a:pathLst>
                <a:path w="414044" h="69487">
                  <a:moveTo>
                    <a:pt x="0" y="0"/>
                  </a:moveTo>
                  <a:lnTo>
                    <a:pt x="414044" y="0"/>
                  </a:lnTo>
                  <a:lnTo>
                    <a:pt x="414044" y="69487"/>
                  </a:lnTo>
                  <a:lnTo>
                    <a:pt x="0" y="69487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414044" cy="126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96783" y="-351323"/>
            <a:ext cx="0" cy="1099031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0" y="6984141"/>
            <a:ext cx="18288000" cy="3302859"/>
            <a:chOff x="0" y="0"/>
            <a:chExt cx="2882044" cy="5116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82044" cy="511699"/>
            </a:xfrm>
            <a:custGeom>
              <a:avLst/>
              <a:gdLst/>
              <a:ahLst/>
              <a:cxnLst/>
              <a:rect l="l" t="t" r="r" b="b"/>
              <a:pathLst>
                <a:path w="2882044" h="511699">
                  <a:moveTo>
                    <a:pt x="0" y="0"/>
                  </a:moveTo>
                  <a:lnTo>
                    <a:pt x="2882044" y="0"/>
                  </a:lnTo>
                  <a:lnTo>
                    <a:pt x="2882044" y="511699"/>
                  </a:lnTo>
                  <a:lnTo>
                    <a:pt x="0" y="511699"/>
                  </a:lnTo>
                  <a:close/>
                </a:path>
              </a:pathLst>
            </a:cu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110747" y="1982160"/>
            <a:ext cx="1572072" cy="263834"/>
            <a:chOff x="0" y="0"/>
            <a:chExt cx="414044" cy="694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4044" cy="69487"/>
            </a:xfrm>
            <a:custGeom>
              <a:avLst/>
              <a:gdLst/>
              <a:ahLst/>
              <a:cxnLst/>
              <a:rect l="l" t="t" r="r" b="b"/>
              <a:pathLst>
                <a:path w="414044" h="69487">
                  <a:moveTo>
                    <a:pt x="0" y="0"/>
                  </a:moveTo>
                  <a:lnTo>
                    <a:pt x="414044" y="0"/>
                  </a:lnTo>
                  <a:lnTo>
                    <a:pt x="414044" y="69487"/>
                  </a:lnTo>
                  <a:lnTo>
                    <a:pt x="0" y="69487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14044" cy="126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60617" y="2467098"/>
            <a:ext cx="8188284" cy="1135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25"/>
              </a:lnSpc>
            </a:pPr>
            <a:r>
              <a:rPr lang="en-US" sz="8154">
                <a:solidFill>
                  <a:srgbClr val="000000"/>
                </a:solidFill>
                <a:latin typeface="DM Serif Display"/>
              </a:rPr>
              <a:t>Table of Content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24064" y="1104042"/>
            <a:ext cx="1007152" cy="52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5"/>
              </a:lnSpc>
            </a:pPr>
            <a:r>
              <a:rPr lang="en-US" sz="3799">
                <a:solidFill>
                  <a:srgbClr val="000000"/>
                </a:solidFill>
                <a:latin typeface="DM Serif Display"/>
              </a:rPr>
              <a:t>01.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24064" y="6074977"/>
            <a:ext cx="1007152" cy="52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5"/>
              </a:lnSpc>
            </a:pPr>
            <a:r>
              <a:rPr lang="en-US" sz="3799">
                <a:solidFill>
                  <a:srgbClr val="000000"/>
                </a:solidFill>
                <a:latin typeface="DM Serif Display"/>
              </a:rPr>
              <a:t>05.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24064" y="2452936"/>
            <a:ext cx="1007152" cy="52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5"/>
              </a:lnSpc>
            </a:pPr>
            <a:r>
              <a:rPr lang="en-US" sz="3799">
                <a:solidFill>
                  <a:srgbClr val="000000"/>
                </a:solidFill>
                <a:latin typeface="DM Serif Display"/>
              </a:rPr>
              <a:t>02.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24064" y="3730855"/>
            <a:ext cx="1007152" cy="52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5"/>
              </a:lnSpc>
            </a:pPr>
            <a:r>
              <a:rPr lang="en-US" sz="3799">
                <a:solidFill>
                  <a:srgbClr val="000000"/>
                </a:solidFill>
                <a:latin typeface="DM Serif Display"/>
              </a:rPr>
              <a:t>03.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24064" y="4902916"/>
            <a:ext cx="1007152" cy="52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5"/>
              </a:lnSpc>
            </a:pPr>
            <a:r>
              <a:rPr lang="en-US" sz="3799">
                <a:solidFill>
                  <a:srgbClr val="000000"/>
                </a:solidFill>
                <a:latin typeface="DM Serif Display"/>
              </a:rPr>
              <a:t>04.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31216" y="962025"/>
            <a:ext cx="2494719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 Light"/>
              </a:rPr>
              <a:t>Problem Statement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31216" y="5860310"/>
            <a:ext cx="3539177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 Light"/>
              </a:rPr>
              <a:t>Conclusion &amp; Recommendations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31216" y="2338636"/>
            <a:ext cx="3840706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 Light"/>
              </a:rPr>
              <a:t>Exploratory Data Analysis in PowerBi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31216" y="3711431"/>
            <a:ext cx="2770041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 Light"/>
              </a:rPr>
              <a:t>Data Vsisualization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31216" y="4883493"/>
            <a:ext cx="277004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 Light"/>
              </a:rPr>
              <a:t>Findings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600945" cy="10287001"/>
            <a:chOff x="0" y="0"/>
            <a:chExt cx="867733" cy="16318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7733" cy="1631851"/>
            </a:xfrm>
            <a:custGeom>
              <a:avLst/>
              <a:gdLst/>
              <a:ahLst/>
              <a:cxnLst/>
              <a:rect l="l" t="t" r="r" b="b"/>
              <a:pathLst>
                <a:path w="867733" h="1631851">
                  <a:moveTo>
                    <a:pt x="0" y="0"/>
                  </a:moveTo>
                  <a:lnTo>
                    <a:pt x="867733" y="0"/>
                  </a:lnTo>
                  <a:lnTo>
                    <a:pt x="867733" y="1631851"/>
                  </a:lnTo>
                  <a:lnTo>
                    <a:pt x="0" y="1631851"/>
                  </a:lnTo>
                  <a:close/>
                </a:path>
              </a:pathLst>
            </a:cu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479329" y="8504959"/>
            <a:ext cx="1028198" cy="102819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824263" y="1725665"/>
            <a:ext cx="7648418" cy="950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5"/>
              </a:lnSpc>
            </a:pPr>
            <a:r>
              <a:rPr lang="en-US" sz="6799">
                <a:solidFill>
                  <a:srgbClr val="000000"/>
                </a:solidFill>
                <a:latin typeface="DM Serif Display"/>
              </a:rPr>
              <a:t>Problem Statement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10678" y="2957513"/>
            <a:ext cx="10908382" cy="561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 Light"/>
              </a:rPr>
              <a:t>Here's a brief description of the Hotel Aggregator problem statement.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Poppins Light"/>
            </a:endParaRP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Poppins Light"/>
            </a:endParaR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 Bold"/>
              </a:rPr>
              <a:t>Challenge</a:t>
            </a:r>
            <a:r>
              <a:rPr lang="en-US" sz="2499">
                <a:solidFill>
                  <a:srgbClr val="000000"/>
                </a:solidFill>
                <a:latin typeface="Poppins Light"/>
              </a:rPr>
              <a:t>: The hotel aggregator platform needs to understand what makes listings successful to improve overall quality and competitiveness.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Poppins Light"/>
            </a:endParaR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 Bold"/>
              </a:rPr>
              <a:t>Data:</a:t>
            </a:r>
            <a:r>
              <a:rPr lang="en-US" sz="2499">
                <a:solidFill>
                  <a:srgbClr val="000000"/>
                </a:solidFill>
                <a:latin typeface="Poppins Light"/>
              </a:rPr>
              <a:t> We have a rich dataset containing details about listings, hosts, reviews, and availability.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Poppins Light"/>
            </a:endParaR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 Bold"/>
              </a:rPr>
              <a:t>Goal:</a:t>
            </a:r>
            <a:r>
              <a:rPr lang="en-US" sz="2499">
                <a:solidFill>
                  <a:srgbClr val="000000"/>
                </a:solidFill>
                <a:latin typeface="Poppins Light"/>
              </a:rPr>
              <a:t> Analyze this data using Power BI to uncover trends and factors influencing listing performance.</a:t>
            </a:r>
          </a:p>
          <a:p>
            <a:pPr algn="just">
              <a:lnSpc>
                <a:spcPts val="2800"/>
              </a:lnSpc>
            </a:pPr>
            <a:endParaRPr lang="en-US" sz="2499">
              <a:solidFill>
                <a:srgbClr val="000000"/>
              </a:solidFill>
              <a:latin typeface="Poppins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667795" y="8688807"/>
            <a:ext cx="651265" cy="57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3246" spc="243">
                <a:solidFill>
                  <a:srgbClr val="000000"/>
                </a:solidFill>
                <a:latin typeface="Poppins Bold"/>
              </a:rPr>
              <a:t>01</a:t>
            </a:r>
          </a:p>
        </p:txBody>
      </p:sp>
      <p:sp>
        <p:nvSpPr>
          <p:cNvPr id="10" name="AutoShape 10"/>
          <p:cNvSpPr/>
          <p:nvPr/>
        </p:nvSpPr>
        <p:spPr>
          <a:xfrm>
            <a:off x="7178493" y="1038225"/>
            <a:ext cx="930083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6207392" y="896783"/>
            <a:ext cx="1572072" cy="263834"/>
            <a:chOff x="0" y="0"/>
            <a:chExt cx="414044" cy="694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4044" cy="69487"/>
            </a:xfrm>
            <a:custGeom>
              <a:avLst/>
              <a:gdLst/>
              <a:ahLst/>
              <a:cxnLst/>
              <a:rect l="l" t="t" r="r" b="b"/>
              <a:pathLst>
                <a:path w="414044" h="69487">
                  <a:moveTo>
                    <a:pt x="0" y="0"/>
                  </a:moveTo>
                  <a:lnTo>
                    <a:pt x="414044" y="0"/>
                  </a:lnTo>
                  <a:lnTo>
                    <a:pt x="414044" y="69487"/>
                  </a:lnTo>
                  <a:lnTo>
                    <a:pt x="0" y="69487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414044" cy="126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76393" y="0"/>
            <a:ext cx="5211607" cy="10287000"/>
            <a:chOff x="0" y="0"/>
            <a:chExt cx="807414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7414" cy="1593725"/>
            </a:xfrm>
            <a:custGeom>
              <a:avLst/>
              <a:gdLst/>
              <a:ahLst/>
              <a:cxnLst/>
              <a:rect l="l" t="t" r="r" b="b"/>
              <a:pathLst>
                <a:path w="807414" h="1593725">
                  <a:moveTo>
                    <a:pt x="0" y="0"/>
                  </a:moveTo>
                  <a:lnTo>
                    <a:pt x="807414" y="0"/>
                  </a:lnTo>
                  <a:lnTo>
                    <a:pt x="80741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479329" y="8504959"/>
            <a:ext cx="1028198" cy="102819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67576" y="681374"/>
            <a:ext cx="7648418" cy="950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5"/>
              </a:lnSpc>
            </a:pPr>
            <a:r>
              <a:rPr lang="en-US" sz="6799">
                <a:solidFill>
                  <a:srgbClr val="000000"/>
                </a:solidFill>
                <a:latin typeface="DM Serif Display"/>
              </a:rPr>
              <a:t>Dataset Description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7576" y="1822797"/>
            <a:ext cx="10743860" cy="818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69"/>
              </a:lnSpc>
            </a:pPr>
            <a:r>
              <a:rPr lang="en-US" sz="2335">
                <a:solidFill>
                  <a:srgbClr val="000000"/>
                </a:solidFill>
                <a:latin typeface="Poppins Light"/>
              </a:rPr>
              <a:t>Here's an understanding of the data.</a:t>
            </a:r>
          </a:p>
          <a:p>
            <a:pPr algn="just">
              <a:lnSpc>
                <a:spcPts val="3269"/>
              </a:lnSpc>
            </a:pPr>
            <a:endParaRPr lang="en-US" sz="2335">
              <a:solidFill>
                <a:srgbClr val="000000"/>
              </a:solidFill>
              <a:latin typeface="Poppins Light"/>
            </a:endParaRPr>
          </a:p>
          <a:p>
            <a:pPr algn="just">
              <a:lnSpc>
                <a:spcPts val="3269"/>
              </a:lnSpc>
            </a:pPr>
            <a:r>
              <a:rPr lang="en-US" sz="2335">
                <a:solidFill>
                  <a:srgbClr val="000000"/>
                </a:solidFill>
                <a:latin typeface="Poppins Light"/>
              </a:rPr>
              <a:t>The listings are a total of </a:t>
            </a:r>
            <a:r>
              <a:rPr lang="en-US" sz="2335">
                <a:solidFill>
                  <a:srgbClr val="000000"/>
                </a:solidFill>
                <a:latin typeface="Poppins Bold"/>
              </a:rPr>
              <a:t>23,185</a:t>
            </a:r>
            <a:r>
              <a:rPr lang="en-US" sz="2335">
                <a:solidFill>
                  <a:srgbClr val="000000"/>
                </a:solidFill>
                <a:latin typeface="Poppins Light"/>
              </a:rPr>
              <a:t> with </a:t>
            </a:r>
            <a:r>
              <a:rPr lang="en-US" sz="2335">
                <a:solidFill>
                  <a:srgbClr val="000000"/>
                </a:solidFill>
                <a:latin typeface="Poppins Bold"/>
              </a:rPr>
              <a:t>75</a:t>
            </a:r>
            <a:r>
              <a:rPr lang="en-US" sz="2335">
                <a:solidFill>
                  <a:srgbClr val="000000"/>
                </a:solidFill>
                <a:latin typeface="Poppins Light"/>
              </a:rPr>
              <a:t> unique columns/attributes.</a:t>
            </a:r>
          </a:p>
          <a:p>
            <a:pPr algn="just">
              <a:lnSpc>
                <a:spcPts val="3269"/>
              </a:lnSpc>
            </a:pPr>
            <a:r>
              <a:rPr lang="en-US" sz="2335">
                <a:solidFill>
                  <a:srgbClr val="000000"/>
                </a:solidFill>
                <a:latin typeface="Poppins Light"/>
              </a:rPr>
              <a:t>A variety of the datapoints captured are </a:t>
            </a:r>
            <a:r>
              <a:rPr lang="en-US" sz="2335">
                <a:solidFill>
                  <a:srgbClr val="000000"/>
                </a:solidFill>
                <a:latin typeface="Poppins Bold"/>
              </a:rPr>
              <a:t>listings, hosts, reviews, availability</a:t>
            </a:r>
            <a:r>
              <a:rPr lang="en-US" sz="2335">
                <a:solidFill>
                  <a:srgbClr val="000000"/>
                </a:solidFill>
                <a:latin typeface="Poppins Light"/>
              </a:rPr>
              <a:t>.</a:t>
            </a:r>
          </a:p>
          <a:p>
            <a:pPr algn="just">
              <a:lnSpc>
                <a:spcPts val="3269"/>
              </a:lnSpc>
            </a:pPr>
            <a:endParaRPr lang="en-US" sz="2335">
              <a:solidFill>
                <a:srgbClr val="000000"/>
              </a:solidFill>
              <a:latin typeface="Poppins Light"/>
            </a:endParaRPr>
          </a:p>
          <a:p>
            <a:pPr algn="just">
              <a:lnSpc>
                <a:spcPts val="3269"/>
              </a:lnSpc>
            </a:pPr>
            <a:r>
              <a:rPr lang="en-US" sz="2335">
                <a:solidFill>
                  <a:srgbClr val="000000"/>
                </a:solidFill>
                <a:latin typeface="Poppins Light"/>
              </a:rPr>
              <a:t>1. id: Unique identifier for each listing.</a:t>
            </a:r>
          </a:p>
          <a:p>
            <a:pPr algn="just">
              <a:lnSpc>
                <a:spcPts val="3269"/>
              </a:lnSpc>
            </a:pPr>
            <a:r>
              <a:rPr lang="en-US" sz="2335">
                <a:solidFill>
                  <a:srgbClr val="000000"/>
                </a:solidFill>
                <a:latin typeface="Poppins Light"/>
              </a:rPr>
              <a:t>2. listing_url: URL of the listing on the hotel aggregator platform.</a:t>
            </a:r>
          </a:p>
          <a:p>
            <a:pPr algn="just">
              <a:lnSpc>
                <a:spcPts val="3269"/>
              </a:lnSpc>
            </a:pPr>
            <a:r>
              <a:rPr lang="en-US" sz="2335">
                <a:solidFill>
                  <a:srgbClr val="000000"/>
                </a:solidFill>
                <a:latin typeface="Poppins Light"/>
              </a:rPr>
              <a:t>3. scrape_id: Identifier for the data scraping event.</a:t>
            </a:r>
          </a:p>
          <a:p>
            <a:pPr algn="just">
              <a:lnSpc>
                <a:spcPts val="3269"/>
              </a:lnSpc>
            </a:pPr>
            <a:r>
              <a:rPr lang="en-US" sz="2335">
                <a:solidFill>
                  <a:srgbClr val="000000"/>
                </a:solidFill>
                <a:latin typeface="Poppins Light"/>
              </a:rPr>
              <a:t>4. last_scraped: Date of the last data scrape.</a:t>
            </a:r>
          </a:p>
          <a:p>
            <a:pPr algn="just">
              <a:lnSpc>
                <a:spcPts val="3269"/>
              </a:lnSpc>
            </a:pPr>
            <a:r>
              <a:rPr lang="en-US" sz="2335">
                <a:solidFill>
                  <a:srgbClr val="000000"/>
                </a:solidFill>
                <a:latin typeface="Poppins Light"/>
              </a:rPr>
              <a:t>5. source: Source of the listing information.</a:t>
            </a:r>
          </a:p>
          <a:p>
            <a:pPr algn="just">
              <a:lnSpc>
                <a:spcPts val="3269"/>
              </a:lnSpc>
            </a:pPr>
            <a:r>
              <a:rPr lang="en-US" sz="2335">
                <a:solidFill>
                  <a:srgbClr val="000000"/>
                </a:solidFill>
                <a:latin typeface="Poppins Light"/>
              </a:rPr>
              <a:t>6. name: Name of the listing.</a:t>
            </a:r>
          </a:p>
          <a:p>
            <a:pPr algn="just">
              <a:lnSpc>
                <a:spcPts val="3269"/>
              </a:lnSpc>
            </a:pPr>
            <a:r>
              <a:rPr lang="en-US" sz="2335">
                <a:solidFill>
                  <a:srgbClr val="000000"/>
                </a:solidFill>
                <a:latin typeface="Poppins Light"/>
              </a:rPr>
              <a:t>7. description: Description of the listing.</a:t>
            </a:r>
          </a:p>
          <a:p>
            <a:pPr algn="just">
              <a:lnSpc>
                <a:spcPts val="3269"/>
              </a:lnSpc>
            </a:pPr>
            <a:r>
              <a:rPr lang="en-US" sz="2335">
                <a:solidFill>
                  <a:srgbClr val="000000"/>
                </a:solidFill>
                <a:latin typeface="Poppins Light"/>
              </a:rPr>
              <a:t>8. neighborhood_overview: Overview of the neighborhood where the listing is located.</a:t>
            </a:r>
          </a:p>
          <a:p>
            <a:pPr algn="just">
              <a:lnSpc>
                <a:spcPts val="3269"/>
              </a:lnSpc>
            </a:pPr>
            <a:r>
              <a:rPr lang="en-US" sz="2335">
                <a:solidFill>
                  <a:srgbClr val="000000"/>
                </a:solidFill>
                <a:latin typeface="Poppins Light"/>
              </a:rPr>
              <a:t>9. picture_url: URL of the listing's picture.</a:t>
            </a:r>
          </a:p>
          <a:p>
            <a:pPr algn="just">
              <a:lnSpc>
                <a:spcPts val="3269"/>
              </a:lnSpc>
            </a:pPr>
            <a:r>
              <a:rPr lang="en-US" sz="2335">
                <a:solidFill>
                  <a:srgbClr val="000000"/>
                </a:solidFill>
                <a:latin typeface="Poppins Light"/>
              </a:rPr>
              <a:t>10. host_id: Unique identifier for the host.</a:t>
            </a:r>
          </a:p>
          <a:p>
            <a:pPr algn="just">
              <a:lnSpc>
                <a:spcPts val="3269"/>
              </a:lnSpc>
            </a:pPr>
            <a:r>
              <a:rPr lang="en-US" sz="2335">
                <a:solidFill>
                  <a:srgbClr val="000000"/>
                </a:solidFill>
                <a:latin typeface="Poppins Light"/>
              </a:rPr>
              <a:t>11. ... (and many more columns capturing details about hosts, location, property type, room details,</a:t>
            </a:r>
          </a:p>
          <a:p>
            <a:pPr algn="just">
              <a:lnSpc>
                <a:spcPts val="3269"/>
              </a:lnSpc>
            </a:pPr>
            <a:r>
              <a:rPr lang="en-US" sz="2335">
                <a:solidFill>
                  <a:srgbClr val="000000"/>
                </a:solidFill>
                <a:latin typeface="Poppins Light"/>
              </a:rPr>
              <a:t>amenities, pricing, availability, reviews, and other relevant information)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667795" y="8688807"/>
            <a:ext cx="651265" cy="57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3246" spc="243">
                <a:solidFill>
                  <a:srgbClr val="000000"/>
                </a:solidFill>
                <a:latin typeface="Poppins Bold"/>
              </a:rPr>
              <a:t>01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121805" y="338019"/>
            <a:ext cx="930083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0150705" y="196577"/>
            <a:ext cx="1572072" cy="263834"/>
            <a:chOff x="0" y="0"/>
            <a:chExt cx="414044" cy="694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4044" cy="69487"/>
            </a:xfrm>
            <a:custGeom>
              <a:avLst/>
              <a:gdLst/>
              <a:ahLst/>
              <a:cxnLst/>
              <a:rect l="l" t="t" r="r" b="b"/>
              <a:pathLst>
                <a:path w="414044" h="69487">
                  <a:moveTo>
                    <a:pt x="0" y="0"/>
                  </a:moveTo>
                  <a:lnTo>
                    <a:pt x="414044" y="0"/>
                  </a:lnTo>
                  <a:lnTo>
                    <a:pt x="414044" y="69487"/>
                  </a:lnTo>
                  <a:lnTo>
                    <a:pt x="0" y="69487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414044" cy="126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24712" y="0"/>
            <a:ext cx="4863288" cy="4187040"/>
            <a:chOff x="0" y="0"/>
            <a:chExt cx="753451" cy="6486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3451" cy="648682"/>
            </a:xfrm>
            <a:custGeom>
              <a:avLst/>
              <a:gdLst/>
              <a:ahLst/>
              <a:cxnLst/>
              <a:rect l="l" t="t" r="r" b="b"/>
              <a:pathLst>
                <a:path w="753451" h="648682">
                  <a:moveTo>
                    <a:pt x="0" y="0"/>
                  </a:moveTo>
                  <a:lnTo>
                    <a:pt x="753451" y="0"/>
                  </a:lnTo>
                  <a:lnTo>
                    <a:pt x="753451" y="648682"/>
                  </a:lnTo>
                  <a:lnTo>
                    <a:pt x="0" y="648682"/>
                  </a:lnTo>
                  <a:close/>
                </a:path>
              </a:pathLst>
            </a:cu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3450896" y="4401879"/>
            <a:ext cx="4863288" cy="5885121"/>
            <a:chOff x="0" y="0"/>
            <a:chExt cx="883514" cy="10604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83514" cy="1060434"/>
            </a:xfrm>
            <a:custGeom>
              <a:avLst/>
              <a:gdLst/>
              <a:ahLst/>
              <a:cxnLst/>
              <a:rect l="l" t="t" r="r" b="b"/>
              <a:pathLst>
                <a:path w="883514" h="1060434">
                  <a:moveTo>
                    <a:pt x="0" y="0"/>
                  </a:moveTo>
                  <a:lnTo>
                    <a:pt x="883514" y="0"/>
                  </a:lnTo>
                  <a:lnTo>
                    <a:pt x="883514" y="1060434"/>
                  </a:lnTo>
                  <a:lnTo>
                    <a:pt x="0" y="1060434"/>
                  </a:lnTo>
                  <a:close/>
                </a:path>
              </a:pathLst>
            </a:custGeom>
            <a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9445279" y="5520603"/>
            <a:ext cx="3825434" cy="4766398"/>
            <a:chOff x="0" y="0"/>
            <a:chExt cx="906129" cy="1120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6129" cy="1120329"/>
            </a:xfrm>
            <a:custGeom>
              <a:avLst/>
              <a:gdLst/>
              <a:ahLst/>
              <a:cxnLst/>
              <a:rect l="l" t="t" r="r" b="b"/>
              <a:pathLst>
                <a:path w="906129" h="1120329">
                  <a:moveTo>
                    <a:pt x="0" y="0"/>
                  </a:moveTo>
                  <a:lnTo>
                    <a:pt x="906129" y="0"/>
                  </a:lnTo>
                  <a:lnTo>
                    <a:pt x="906129" y="1120329"/>
                  </a:lnTo>
                  <a:lnTo>
                    <a:pt x="0" y="1120329"/>
                  </a:lnTo>
                  <a:close/>
                </a:path>
              </a:pathLst>
            </a:cu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flipV="1">
            <a:off x="1698036" y="1038225"/>
            <a:ext cx="1099031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9445279" y="0"/>
            <a:ext cx="3825434" cy="5388685"/>
            <a:chOff x="0" y="0"/>
            <a:chExt cx="906129" cy="13946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6129" cy="1394680"/>
            </a:xfrm>
            <a:custGeom>
              <a:avLst/>
              <a:gdLst/>
              <a:ahLst/>
              <a:cxnLst/>
              <a:rect l="l" t="t" r="r" b="b"/>
              <a:pathLst>
                <a:path w="906129" h="1394680">
                  <a:moveTo>
                    <a:pt x="0" y="0"/>
                  </a:moveTo>
                  <a:lnTo>
                    <a:pt x="906129" y="0"/>
                  </a:lnTo>
                  <a:lnTo>
                    <a:pt x="906129" y="1394680"/>
                  </a:lnTo>
                  <a:lnTo>
                    <a:pt x="0" y="1394680"/>
                  </a:lnTo>
                  <a:close/>
                </a:path>
              </a:pathLst>
            </a:cu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6479329" y="8504959"/>
            <a:ext cx="1028198" cy="102819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45745" y="906308"/>
            <a:ext cx="1572072" cy="263834"/>
            <a:chOff x="0" y="0"/>
            <a:chExt cx="414044" cy="694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14044" cy="69487"/>
            </a:xfrm>
            <a:custGeom>
              <a:avLst/>
              <a:gdLst/>
              <a:ahLst/>
              <a:cxnLst/>
              <a:rect l="l" t="t" r="r" b="b"/>
              <a:pathLst>
                <a:path w="414044" h="69487">
                  <a:moveTo>
                    <a:pt x="0" y="0"/>
                  </a:moveTo>
                  <a:lnTo>
                    <a:pt x="414044" y="0"/>
                  </a:lnTo>
                  <a:lnTo>
                    <a:pt x="414044" y="69487"/>
                  </a:lnTo>
                  <a:lnTo>
                    <a:pt x="0" y="69487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414044" cy="126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05437" y="1715378"/>
            <a:ext cx="7254933" cy="832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0"/>
              </a:lnSpc>
            </a:pPr>
            <a:r>
              <a:rPr lang="en-US" sz="6000">
                <a:solidFill>
                  <a:srgbClr val="000000"/>
                </a:solidFill>
                <a:latin typeface="DM Serif Display"/>
              </a:rPr>
              <a:t>Key Areas of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20643" y="2947913"/>
            <a:ext cx="7839727" cy="701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</a:rPr>
              <a:t>Geographical Insights:</a:t>
            </a:r>
            <a:r>
              <a:rPr lang="en-US" sz="2499">
                <a:solidFill>
                  <a:srgbClr val="000000"/>
                </a:solidFill>
                <a:latin typeface="Poppins Light"/>
              </a:rPr>
              <a:t> Where are the most popular locations and host concentrations?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</a:rPr>
              <a:t>Pricing and Availability:</a:t>
            </a:r>
            <a:r>
              <a:rPr lang="en-US" sz="2499">
                <a:solidFill>
                  <a:srgbClr val="000000"/>
                </a:solidFill>
                <a:latin typeface="Poppins Light"/>
              </a:rPr>
              <a:t> How do prices vary based on property type, room type, and capacity? What are the peak availability periods?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</a:rPr>
              <a:t>Host Performance:</a:t>
            </a:r>
            <a:r>
              <a:rPr lang="en-US" sz="2499">
                <a:solidFill>
                  <a:srgbClr val="000000"/>
                </a:solidFill>
                <a:latin typeface="Poppins Light"/>
              </a:rPr>
              <a:t> Does Superhost status, response time, or verification methods affect listing performance?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</a:rPr>
              <a:t>Review Scores and Guest Satisfaction: </a:t>
            </a:r>
            <a:r>
              <a:rPr lang="en-US" sz="2499">
                <a:solidFill>
                  <a:srgbClr val="000000"/>
                </a:solidFill>
                <a:latin typeface="Poppins Light"/>
              </a:rPr>
              <a:t>How do review scores impact performance? Can we identify areas for improvement?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</a:rPr>
              <a:t>Property Type and Room Analysis:</a:t>
            </a:r>
            <a:r>
              <a:rPr lang="en-US" sz="2499">
                <a:solidFill>
                  <a:srgbClr val="000000"/>
                </a:solidFill>
                <a:latin typeface="Poppins Light"/>
              </a:rPr>
              <a:t> What are the most popular property and room types? Are there any changing trends?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Poppins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667795" y="8688807"/>
            <a:ext cx="651265" cy="57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3246" spc="243">
                <a:solidFill>
                  <a:srgbClr val="000000"/>
                </a:solidFill>
                <a:latin typeface="Poppins Bold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28700" cy="10287000"/>
            <a:chOff x="0" y="0"/>
            <a:chExt cx="158400" cy="15840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8400" cy="1584001"/>
            </a:xfrm>
            <a:custGeom>
              <a:avLst/>
              <a:gdLst/>
              <a:ahLst/>
              <a:cxnLst/>
              <a:rect l="l" t="t" r="r" b="b"/>
              <a:pathLst>
                <a:path w="158400" h="1584001">
                  <a:moveTo>
                    <a:pt x="0" y="0"/>
                  </a:moveTo>
                  <a:lnTo>
                    <a:pt x="158400" y="0"/>
                  </a:lnTo>
                  <a:lnTo>
                    <a:pt x="158400" y="1584001"/>
                  </a:lnTo>
                  <a:lnTo>
                    <a:pt x="0" y="1584001"/>
                  </a:lnTo>
                  <a:close/>
                </a:path>
              </a:pathLst>
            </a:cu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901010" y="0"/>
            <a:ext cx="1386990" cy="10287000"/>
            <a:chOff x="0" y="0"/>
            <a:chExt cx="246448" cy="1827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6448" cy="1827851"/>
            </a:xfrm>
            <a:custGeom>
              <a:avLst/>
              <a:gdLst/>
              <a:ahLst/>
              <a:cxnLst/>
              <a:rect l="l" t="t" r="r" b="b"/>
              <a:pathLst>
                <a:path w="246448" h="1827851">
                  <a:moveTo>
                    <a:pt x="0" y="0"/>
                  </a:moveTo>
                  <a:lnTo>
                    <a:pt x="246448" y="0"/>
                  </a:lnTo>
                  <a:lnTo>
                    <a:pt x="246448" y="1827851"/>
                  </a:lnTo>
                  <a:lnTo>
                    <a:pt x="0" y="1827851"/>
                  </a:lnTo>
                  <a:close/>
                </a:path>
              </a:pathLst>
            </a:custGeom>
            <a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2083516" y="376922"/>
            <a:ext cx="13760219" cy="8750410"/>
            <a:chOff x="0" y="0"/>
            <a:chExt cx="3624091" cy="23046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24091" cy="2304635"/>
            </a:xfrm>
            <a:custGeom>
              <a:avLst/>
              <a:gdLst/>
              <a:ahLst/>
              <a:cxnLst/>
              <a:rect l="l" t="t" r="r" b="b"/>
              <a:pathLst>
                <a:path w="3624091" h="2304635">
                  <a:moveTo>
                    <a:pt x="0" y="0"/>
                  </a:moveTo>
                  <a:lnTo>
                    <a:pt x="3624091" y="0"/>
                  </a:lnTo>
                  <a:lnTo>
                    <a:pt x="3624091" y="2304635"/>
                  </a:lnTo>
                  <a:lnTo>
                    <a:pt x="0" y="23046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624091" cy="2361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38857" y="1016768"/>
            <a:ext cx="12849536" cy="7470718"/>
            <a:chOff x="0" y="0"/>
            <a:chExt cx="1990729" cy="11574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90729" cy="1157410"/>
            </a:xfrm>
            <a:custGeom>
              <a:avLst/>
              <a:gdLst/>
              <a:ahLst/>
              <a:cxnLst/>
              <a:rect l="l" t="t" r="r" b="b"/>
              <a:pathLst>
                <a:path w="1990729" h="1157410">
                  <a:moveTo>
                    <a:pt x="0" y="0"/>
                  </a:moveTo>
                  <a:lnTo>
                    <a:pt x="1990729" y="0"/>
                  </a:lnTo>
                  <a:lnTo>
                    <a:pt x="1990729" y="1157410"/>
                  </a:lnTo>
                  <a:lnTo>
                    <a:pt x="0" y="1157410"/>
                  </a:lnTo>
                  <a:close/>
                </a:path>
              </a:pathLst>
            </a:cu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1662" r="-1662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33627" y="1466159"/>
            <a:ext cx="14898284" cy="7504042"/>
            <a:chOff x="0" y="0"/>
            <a:chExt cx="2673917" cy="13468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73917" cy="1346812"/>
            </a:xfrm>
            <a:custGeom>
              <a:avLst/>
              <a:gdLst/>
              <a:ahLst/>
              <a:cxnLst/>
              <a:rect l="l" t="t" r="r" b="b"/>
              <a:pathLst>
                <a:path w="2673917" h="1346812">
                  <a:moveTo>
                    <a:pt x="0" y="0"/>
                  </a:moveTo>
                  <a:lnTo>
                    <a:pt x="2673917" y="0"/>
                  </a:lnTo>
                  <a:lnTo>
                    <a:pt x="2673917" y="1346812"/>
                  </a:lnTo>
                  <a:lnTo>
                    <a:pt x="0" y="1346812"/>
                  </a:lnTo>
                  <a:close/>
                </a:path>
              </a:pathLst>
            </a:cu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1119" r="-111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284134" y="722376"/>
            <a:ext cx="15719732" cy="66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6"/>
              </a:lnSpc>
            </a:pPr>
            <a:r>
              <a:rPr lang="en-US" sz="4800">
                <a:solidFill>
                  <a:srgbClr val="5D301D"/>
                </a:solidFill>
                <a:latin typeface="DM Serif Display"/>
              </a:rPr>
              <a:t> 1. Load &amp; Transform the Dataset through Power Query.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885917" y="413413"/>
            <a:ext cx="1099031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733627" y="256851"/>
            <a:ext cx="1572072" cy="313125"/>
            <a:chOff x="0" y="0"/>
            <a:chExt cx="414044" cy="824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4044" cy="82469"/>
            </a:xfrm>
            <a:custGeom>
              <a:avLst/>
              <a:gdLst/>
              <a:ahLst/>
              <a:cxnLst/>
              <a:rect l="l" t="t" r="r" b="b"/>
              <a:pathLst>
                <a:path w="414044" h="82469">
                  <a:moveTo>
                    <a:pt x="0" y="0"/>
                  </a:moveTo>
                  <a:lnTo>
                    <a:pt x="414044" y="0"/>
                  </a:lnTo>
                  <a:lnTo>
                    <a:pt x="414044" y="82469"/>
                  </a:lnTo>
                  <a:lnTo>
                    <a:pt x="0" y="82469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14044" cy="139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929876" y="8991466"/>
            <a:ext cx="1028198" cy="1060892"/>
            <a:chOff x="0" y="0"/>
            <a:chExt cx="812800" cy="8386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38645"/>
            </a:xfrm>
            <a:custGeom>
              <a:avLst/>
              <a:gdLst/>
              <a:ahLst/>
              <a:cxnLst/>
              <a:rect l="l" t="t" r="r" b="b"/>
              <a:pathLst>
                <a:path w="812800" h="838645">
                  <a:moveTo>
                    <a:pt x="406400" y="0"/>
                  </a:moveTo>
                  <a:cubicBezTo>
                    <a:pt x="181951" y="0"/>
                    <a:pt x="0" y="187737"/>
                    <a:pt x="0" y="419322"/>
                  </a:cubicBezTo>
                  <a:cubicBezTo>
                    <a:pt x="0" y="650908"/>
                    <a:pt x="181951" y="838645"/>
                    <a:pt x="406400" y="838645"/>
                  </a:cubicBezTo>
                  <a:cubicBezTo>
                    <a:pt x="630849" y="838645"/>
                    <a:pt x="812800" y="650908"/>
                    <a:pt x="812800" y="419322"/>
                  </a:cubicBezTo>
                  <a:cubicBezTo>
                    <a:pt x="812800" y="1877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1473"/>
              <a:ext cx="660400" cy="738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118343" y="9191661"/>
            <a:ext cx="651265" cy="57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3246" spc="243">
                <a:solidFill>
                  <a:srgbClr val="000000"/>
                </a:solidFill>
                <a:latin typeface="Poppins Bold"/>
              </a:rPr>
              <a:t>03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48196" y="0"/>
            <a:ext cx="1284133" cy="10287000"/>
            <a:chOff x="0" y="0"/>
            <a:chExt cx="421786" cy="283351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1786" cy="2833517"/>
            </a:xfrm>
            <a:custGeom>
              <a:avLst/>
              <a:gdLst/>
              <a:ahLst/>
              <a:cxnLst/>
              <a:rect l="l" t="t" r="r" b="b"/>
              <a:pathLst>
                <a:path w="421786" h="2833517">
                  <a:moveTo>
                    <a:pt x="0" y="0"/>
                  </a:moveTo>
                  <a:lnTo>
                    <a:pt x="421786" y="0"/>
                  </a:lnTo>
                  <a:lnTo>
                    <a:pt x="421786" y="2833517"/>
                  </a:lnTo>
                  <a:lnTo>
                    <a:pt x="0" y="2833517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421786" cy="2890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4134" y="722376"/>
            <a:ext cx="15719732" cy="66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6"/>
              </a:lnSpc>
            </a:pPr>
            <a:r>
              <a:rPr lang="en-US" sz="4800">
                <a:solidFill>
                  <a:srgbClr val="5D301D"/>
                </a:solidFill>
                <a:latin typeface="DM Serif Display"/>
              </a:rPr>
              <a:t> 2. Data Cleaning and Transformation.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1885917" y="413413"/>
            <a:ext cx="1099031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733627" y="256851"/>
            <a:ext cx="1572072" cy="313125"/>
            <a:chOff x="0" y="0"/>
            <a:chExt cx="414044" cy="8246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4044" cy="82469"/>
            </a:xfrm>
            <a:custGeom>
              <a:avLst/>
              <a:gdLst/>
              <a:ahLst/>
              <a:cxnLst/>
              <a:rect l="l" t="t" r="r" b="b"/>
              <a:pathLst>
                <a:path w="414044" h="82469">
                  <a:moveTo>
                    <a:pt x="0" y="0"/>
                  </a:moveTo>
                  <a:lnTo>
                    <a:pt x="414044" y="0"/>
                  </a:lnTo>
                  <a:lnTo>
                    <a:pt x="414044" y="82469"/>
                  </a:lnTo>
                  <a:lnTo>
                    <a:pt x="0" y="82469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14044" cy="139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929876" y="8991466"/>
            <a:ext cx="1028198" cy="1060892"/>
            <a:chOff x="0" y="0"/>
            <a:chExt cx="812800" cy="8386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38645"/>
            </a:xfrm>
            <a:custGeom>
              <a:avLst/>
              <a:gdLst/>
              <a:ahLst/>
              <a:cxnLst/>
              <a:rect l="l" t="t" r="r" b="b"/>
              <a:pathLst>
                <a:path w="812800" h="838645">
                  <a:moveTo>
                    <a:pt x="406400" y="0"/>
                  </a:moveTo>
                  <a:cubicBezTo>
                    <a:pt x="181951" y="0"/>
                    <a:pt x="0" y="187737"/>
                    <a:pt x="0" y="419322"/>
                  </a:cubicBezTo>
                  <a:cubicBezTo>
                    <a:pt x="0" y="650908"/>
                    <a:pt x="181951" y="838645"/>
                    <a:pt x="406400" y="838645"/>
                  </a:cubicBezTo>
                  <a:cubicBezTo>
                    <a:pt x="630849" y="838645"/>
                    <a:pt x="812800" y="650908"/>
                    <a:pt x="812800" y="419322"/>
                  </a:cubicBezTo>
                  <a:cubicBezTo>
                    <a:pt x="812800" y="1877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1473"/>
              <a:ext cx="660400" cy="738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118343" y="9191661"/>
            <a:ext cx="651265" cy="57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3246" spc="243">
                <a:solidFill>
                  <a:srgbClr val="000000"/>
                </a:solidFill>
                <a:latin typeface="Poppins Bold"/>
              </a:rPr>
              <a:t>04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-1" y="-404425"/>
            <a:ext cx="1284133" cy="10975499"/>
            <a:chOff x="0" y="-57150"/>
            <a:chExt cx="421786" cy="2890667"/>
          </a:xfrm>
        </p:grpSpPr>
        <p:sp>
          <p:nvSpPr>
            <p:cNvPr id="12" name="Freeform 12"/>
            <p:cNvSpPr/>
            <p:nvPr/>
          </p:nvSpPr>
          <p:spPr>
            <a:xfrm>
              <a:off x="0" y="58671"/>
              <a:ext cx="421786" cy="2700028"/>
            </a:xfrm>
            <a:custGeom>
              <a:avLst/>
              <a:gdLst/>
              <a:ahLst/>
              <a:cxnLst/>
              <a:rect l="l" t="t" r="r" b="b"/>
              <a:pathLst>
                <a:path w="421786" h="2833517">
                  <a:moveTo>
                    <a:pt x="0" y="0"/>
                  </a:moveTo>
                  <a:lnTo>
                    <a:pt x="421786" y="0"/>
                  </a:lnTo>
                  <a:lnTo>
                    <a:pt x="421786" y="2833517"/>
                  </a:lnTo>
                  <a:lnTo>
                    <a:pt x="0" y="2833517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421786" cy="2890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33627" y="1306449"/>
            <a:ext cx="14385636" cy="847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endParaRPr/>
          </a:p>
          <a:p>
            <a:pPr marL="690874" lvl="1" indent="-345437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 Bold"/>
              </a:rPr>
              <a:t>Power Query:</a:t>
            </a:r>
            <a:r>
              <a:rPr lang="en-US" sz="3199">
                <a:solidFill>
                  <a:srgbClr val="000000"/>
                </a:solidFill>
                <a:latin typeface="Poppins Light"/>
              </a:rPr>
              <a:t> I utilized Power Query Editor, a powerful tool within Power BI for data cleaning and transformation. I addressed potential issues like inconsistencies, formatting errors &amp; data quality problems.</a:t>
            </a:r>
          </a:p>
          <a:p>
            <a:pPr marL="690874" lvl="1" indent="-345437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 Bold"/>
              </a:rPr>
              <a:t>Column Removal</a:t>
            </a:r>
            <a:r>
              <a:rPr lang="en-US" sz="3199">
                <a:solidFill>
                  <a:srgbClr val="000000"/>
                </a:solidFill>
                <a:latin typeface="Poppins Light"/>
              </a:rPr>
              <a:t>: I removed irrelevant columns to streamline the dataset and focus on the most important information for the analysis.</a:t>
            </a:r>
          </a:p>
          <a:p>
            <a:pPr marL="690874" lvl="1" indent="-345437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 Bold"/>
              </a:rPr>
              <a:t>Missing Value Handling:</a:t>
            </a:r>
            <a:r>
              <a:rPr lang="en-US" sz="3199">
                <a:solidFill>
                  <a:srgbClr val="000000"/>
                </a:solidFill>
                <a:latin typeface="Poppins Light"/>
              </a:rPr>
              <a:t> I made informed decisions about handling missing values. I kept relevant missing values, imputing values based on certain criteria &amp; excluding rows with too many missing values.</a:t>
            </a:r>
          </a:p>
          <a:p>
            <a:pPr marL="712464" lvl="1" indent="-356232" algn="just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Poppins Bold"/>
              </a:rPr>
              <a:t>Case Sensitivity:</a:t>
            </a:r>
            <a:r>
              <a:rPr lang="en-US" sz="3299">
                <a:solidFill>
                  <a:srgbClr val="000000"/>
                </a:solidFill>
                <a:latin typeface="Poppins Light"/>
              </a:rPr>
              <a:t> I ensured data consistency by converting specific characters (f to F and t to T). </a:t>
            </a:r>
          </a:p>
          <a:p>
            <a:pPr algn="just">
              <a:lnSpc>
                <a:spcPts val="4479"/>
              </a:lnSpc>
            </a:pPr>
            <a:endParaRPr lang="en-US" sz="3299">
              <a:solidFill>
                <a:srgbClr val="000000"/>
              </a:solidFill>
              <a:latin typeface="Poppi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885917" y="413413"/>
            <a:ext cx="1099031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733627" y="256851"/>
            <a:ext cx="1572072" cy="313125"/>
            <a:chOff x="0" y="0"/>
            <a:chExt cx="414044" cy="824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4044" cy="82469"/>
            </a:xfrm>
            <a:custGeom>
              <a:avLst/>
              <a:gdLst/>
              <a:ahLst/>
              <a:cxnLst/>
              <a:rect l="l" t="t" r="r" b="b"/>
              <a:pathLst>
                <a:path w="414044" h="82469">
                  <a:moveTo>
                    <a:pt x="0" y="0"/>
                  </a:moveTo>
                  <a:lnTo>
                    <a:pt x="414044" y="0"/>
                  </a:lnTo>
                  <a:lnTo>
                    <a:pt x="414044" y="82469"/>
                  </a:lnTo>
                  <a:lnTo>
                    <a:pt x="0" y="82469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14044" cy="139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929876" y="8991466"/>
            <a:ext cx="1028198" cy="1060892"/>
            <a:chOff x="0" y="0"/>
            <a:chExt cx="812800" cy="8386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38645"/>
            </a:xfrm>
            <a:custGeom>
              <a:avLst/>
              <a:gdLst/>
              <a:ahLst/>
              <a:cxnLst/>
              <a:rect l="l" t="t" r="r" b="b"/>
              <a:pathLst>
                <a:path w="812800" h="838645">
                  <a:moveTo>
                    <a:pt x="406400" y="0"/>
                  </a:moveTo>
                  <a:cubicBezTo>
                    <a:pt x="181951" y="0"/>
                    <a:pt x="0" y="187737"/>
                    <a:pt x="0" y="419322"/>
                  </a:cubicBezTo>
                  <a:cubicBezTo>
                    <a:pt x="0" y="650908"/>
                    <a:pt x="181951" y="838645"/>
                    <a:pt x="406400" y="838645"/>
                  </a:cubicBezTo>
                  <a:cubicBezTo>
                    <a:pt x="630849" y="838645"/>
                    <a:pt x="812800" y="650908"/>
                    <a:pt x="812800" y="419322"/>
                  </a:cubicBezTo>
                  <a:cubicBezTo>
                    <a:pt x="812800" y="1877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1473"/>
              <a:ext cx="660400" cy="738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3531"/>
            <a:ext cx="1284133" cy="10283469"/>
            <a:chOff x="0" y="0"/>
            <a:chExt cx="421786" cy="28335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1786" cy="2833517"/>
            </a:xfrm>
            <a:custGeom>
              <a:avLst/>
              <a:gdLst/>
              <a:ahLst/>
              <a:cxnLst/>
              <a:rect l="l" t="t" r="r" b="b"/>
              <a:pathLst>
                <a:path w="421786" h="2833517">
                  <a:moveTo>
                    <a:pt x="0" y="0"/>
                  </a:moveTo>
                  <a:lnTo>
                    <a:pt x="421786" y="0"/>
                  </a:lnTo>
                  <a:lnTo>
                    <a:pt x="421786" y="2833517"/>
                  </a:lnTo>
                  <a:lnTo>
                    <a:pt x="0" y="2833517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21786" cy="2890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84134" y="1085850"/>
            <a:ext cx="15719732" cy="66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6"/>
              </a:lnSpc>
            </a:pPr>
            <a:r>
              <a:rPr lang="en-US" sz="4800">
                <a:solidFill>
                  <a:srgbClr val="5D301D"/>
                </a:solidFill>
                <a:latin typeface="DM Serif Display"/>
              </a:rPr>
              <a:t> 3. Data Analysis and Measures Creation.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118343" y="9191661"/>
            <a:ext cx="651265" cy="57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3246" spc="243">
                <a:solidFill>
                  <a:srgbClr val="000000"/>
                </a:solidFill>
                <a:latin typeface="Poppins Bold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85917" y="2237221"/>
            <a:ext cx="15525673" cy="618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37"/>
              </a:lnSpc>
            </a:pPr>
            <a:endParaRPr/>
          </a:p>
          <a:p>
            <a:pPr marL="684279" lvl="1" indent="-342139" algn="just">
              <a:lnSpc>
                <a:spcPts val="4437"/>
              </a:lnSpc>
              <a:buFont typeface="Arial"/>
              <a:buChar char="•"/>
            </a:pPr>
            <a:r>
              <a:rPr lang="en-US" sz="3169">
                <a:solidFill>
                  <a:srgbClr val="000000"/>
                </a:solidFill>
                <a:latin typeface="Poppins Bold"/>
              </a:rPr>
              <a:t>DAX Functions and Measures:</a:t>
            </a:r>
            <a:r>
              <a:rPr lang="en-US" sz="3169">
                <a:solidFill>
                  <a:srgbClr val="000000"/>
                </a:solidFill>
                <a:latin typeface="Poppins Light"/>
              </a:rPr>
              <a:t> I created DAX functions &amp; measures. These are custom calculations within Power BI used to derive new insights from the data.</a:t>
            </a:r>
          </a:p>
          <a:p>
            <a:pPr marL="684279" lvl="1" indent="-342139" algn="just">
              <a:lnSpc>
                <a:spcPts val="4437"/>
              </a:lnSpc>
              <a:buFont typeface="Arial"/>
              <a:buChar char="•"/>
            </a:pPr>
            <a:r>
              <a:rPr lang="en-US" sz="3169">
                <a:solidFill>
                  <a:srgbClr val="000000"/>
                </a:solidFill>
                <a:latin typeface="Poppins Bold"/>
              </a:rPr>
              <a:t>Calculated Metrics:</a:t>
            </a:r>
            <a:r>
              <a:rPr lang="en-US" sz="3169">
                <a:solidFill>
                  <a:srgbClr val="5D301D"/>
                </a:solidFill>
                <a:latin typeface="Poppins Light"/>
              </a:rPr>
              <a:t> </a:t>
            </a:r>
            <a:r>
              <a:rPr lang="en-US" sz="3169">
                <a:solidFill>
                  <a:srgbClr val="000000"/>
                </a:solidFill>
                <a:latin typeface="Poppins Light"/>
              </a:rPr>
              <a:t>I created measures to calculate total listings, total hosts, and available listings. These metrics provided a quick overview of the dataset's scope.</a:t>
            </a:r>
          </a:p>
          <a:p>
            <a:pPr marL="684279" lvl="1" indent="-342139" algn="just">
              <a:lnSpc>
                <a:spcPts val="4437"/>
              </a:lnSpc>
              <a:buFont typeface="Arial"/>
              <a:buChar char="•"/>
            </a:pPr>
            <a:r>
              <a:rPr lang="en-US" sz="3169">
                <a:solidFill>
                  <a:srgbClr val="000000"/>
                </a:solidFill>
                <a:latin typeface="Poppins Bold"/>
              </a:rPr>
              <a:t>Host Listing Distribution:</a:t>
            </a:r>
            <a:r>
              <a:rPr lang="en-US" sz="3169">
                <a:solidFill>
                  <a:srgbClr val="000000"/>
                </a:solidFill>
                <a:latin typeface="Poppins Light"/>
              </a:rPr>
              <a:t> I discovered that some hosts have multiple listings on the platform. This finding was relevant for further analysis of host performance.</a:t>
            </a:r>
          </a:p>
          <a:p>
            <a:pPr algn="just">
              <a:lnSpc>
                <a:spcPts val="4437"/>
              </a:lnSpc>
            </a:pPr>
            <a:endParaRPr lang="en-US" sz="3169">
              <a:solidFill>
                <a:srgbClr val="000000"/>
              </a:solidFill>
              <a:latin typeface="Poppi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1108</Words>
  <Application>Microsoft Office PowerPoint</Application>
  <PresentationFormat>Custom</PresentationFormat>
  <Paragraphs>117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DM Serif Display</vt:lpstr>
      <vt:lpstr>Arial</vt:lpstr>
      <vt:lpstr>Alice</vt:lpstr>
      <vt:lpstr>Poppins</vt:lpstr>
      <vt:lpstr>Poppins Bold</vt:lpstr>
      <vt:lpstr>Calibri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Aggregator Project</dc:title>
  <cp:lastModifiedBy>Georgia Gitau</cp:lastModifiedBy>
  <cp:revision>2</cp:revision>
  <dcterms:created xsi:type="dcterms:W3CDTF">2006-08-16T00:00:00Z</dcterms:created>
  <dcterms:modified xsi:type="dcterms:W3CDTF">2024-05-15T12:46:45Z</dcterms:modified>
  <dc:identifier>DAGFMvzQJL4</dc:identifier>
</cp:coreProperties>
</file>